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1" r:id="rId6"/>
    <p:sldId id="260" r:id="rId7"/>
    <p:sldId id="262" r:id="rId8"/>
    <p:sldId id="265" r:id="rId9"/>
    <p:sldId id="264" r:id="rId10"/>
    <p:sldId id="263" r:id="rId11"/>
    <p:sldId id="268" r:id="rId12"/>
    <p:sldId id="267" r:id="rId13"/>
    <p:sldId id="270" r:id="rId14"/>
    <p:sldId id="269" r:id="rId15"/>
    <p:sldId id="266" r:id="rId16"/>
    <p:sldId id="272" r:id="rId17"/>
    <p:sldId id="271" r:id="rId18"/>
    <p:sldId id="273" r:id="rId19"/>
    <p:sldId id="276" r:id="rId20"/>
    <p:sldId id="275" r:id="rId21"/>
    <p:sldId id="278" r:id="rId22"/>
    <p:sldId id="277" r:id="rId23"/>
    <p:sldId id="274" r:id="rId24"/>
    <p:sldId id="280" r:id="rId25"/>
    <p:sldId id="279" r:id="rId26"/>
    <p:sldId id="283" r:id="rId27"/>
    <p:sldId id="284" r:id="rId28"/>
    <p:sldId id="281" r:id="rId29"/>
    <p:sldId id="286" r:id="rId30"/>
    <p:sldId id="285" r:id="rId31"/>
    <p:sldId id="287" r:id="rId32"/>
    <p:sldId id="289" r:id="rId33"/>
    <p:sldId id="291" r:id="rId34"/>
    <p:sldId id="293" r:id="rId35"/>
    <p:sldId id="294" r:id="rId36"/>
    <p:sldId id="305" r:id="rId37"/>
    <p:sldId id="306" r:id="rId38"/>
    <p:sldId id="307" r:id="rId39"/>
    <p:sldId id="292" r:id="rId40"/>
    <p:sldId id="309" r:id="rId41"/>
    <p:sldId id="310" r:id="rId42"/>
    <p:sldId id="381" r:id="rId43"/>
    <p:sldId id="318" r:id="rId44"/>
    <p:sldId id="319" r:id="rId45"/>
    <p:sldId id="320" r:id="rId46"/>
    <p:sldId id="321" r:id="rId47"/>
    <p:sldId id="322" r:id="rId48"/>
    <p:sldId id="382" r:id="rId49"/>
    <p:sldId id="383" r:id="rId50"/>
    <p:sldId id="384" r:id="rId51"/>
    <p:sldId id="385" r:id="rId52"/>
    <p:sldId id="386" r:id="rId53"/>
    <p:sldId id="387" r:id="rId54"/>
    <p:sldId id="388" r:id="rId55"/>
    <p:sldId id="389" r:id="rId56"/>
    <p:sldId id="390" r:id="rId57"/>
    <p:sldId id="335" r:id="rId58"/>
    <p:sldId id="340" r:id="rId59"/>
    <p:sldId id="341" r:id="rId60"/>
    <p:sldId id="342" r:id="rId61"/>
    <p:sldId id="343" r:id="rId62"/>
    <p:sldId id="326" r:id="rId63"/>
    <p:sldId id="344" r:id="rId64"/>
    <p:sldId id="345" r:id="rId65"/>
    <p:sldId id="346" r:id="rId66"/>
    <p:sldId id="347" r:id="rId67"/>
    <p:sldId id="348" r:id="rId68"/>
    <p:sldId id="374" r:id="rId69"/>
    <p:sldId id="375" r:id="rId70"/>
    <p:sldId id="376" r:id="rId71"/>
    <p:sldId id="349" r:id="rId72"/>
    <p:sldId id="350" r:id="rId73"/>
    <p:sldId id="377" r:id="rId74"/>
    <p:sldId id="359" r:id="rId75"/>
    <p:sldId id="360" r:id="rId76"/>
    <p:sldId id="361" r:id="rId77"/>
    <p:sldId id="351" r:id="rId78"/>
    <p:sldId id="352" r:id="rId79"/>
    <p:sldId id="353" r:id="rId80"/>
    <p:sldId id="354" r:id="rId81"/>
    <p:sldId id="355" r:id="rId82"/>
    <p:sldId id="378" r:id="rId83"/>
    <p:sldId id="380" r:id="rId84"/>
    <p:sldId id="379" r:id="rId8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4660"/>
  </p:normalViewPr>
  <p:slideViewPr>
    <p:cSldViewPr snapToGrid="0">
      <p:cViewPr>
        <p:scale>
          <a:sx n="40" d="100"/>
          <a:sy n="40" d="100"/>
        </p:scale>
        <p:origin x="363" y="3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6/22/2024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6/22/2024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6/22/2024</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6/22/2024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6/22/2024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6/22/2024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6/22/2024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6/22/2024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6/22/2024</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CED88-19DE-0F1D-8B6D-FF27063157C0}"/>
              </a:ext>
            </a:extLst>
          </p:cNvPr>
          <p:cNvSpPr>
            <a:spLocks noGrp="1"/>
          </p:cNvSpPr>
          <p:nvPr>
            <p:ph type="ctrTitle"/>
          </p:nvPr>
        </p:nvSpPr>
        <p:spPr/>
        <p:txBody>
          <a:bodyPr/>
          <a:lstStyle/>
          <a:p>
            <a:r>
              <a:rPr lang="en-US" dirty="0"/>
              <a:t>Earth’s Closing Events</a:t>
            </a:r>
          </a:p>
        </p:txBody>
      </p:sp>
      <p:sp>
        <p:nvSpPr>
          <p:cNvPr id="3" name="Subtitle 2">
            <a:extLst>
              <a:ext uri="{FF2B5EF4-FFF2-40B4-BE49-F238E27FC236}">
                <a16:creationId xmlns:a16="http://schemas.microsoft.com/office/drawing/2014/main" id="{C6197C99-1A77-0EA2-2B73-46A4CB68A168}"/>
              </a:ext>
            </a:extLst>
          </p:cNvPr>
          <p:cNvSpPr>
            <a:spLocks noGrp="1"/>
          </p:cNvSpPr>
          <p:nvPr>
            <p:ph type="subTitle" idx="1"/>
          </p:nvPr>
        </p:nvSpPr>
        <p:spPr/>
        <p:txBody>
          <a:bodyPr/>
          <a:lstStyle/>
          <a:p>
            <a:r>
              <a:rPr lang="en-US" dirty="0"/>
              <a:t>Lesson 12, 2</a:t>
            </a:r>
            <a:r>
              <a:rPr lang="en-US" baseline="30000" dirty="0"/>
              <a:t>nd</a:t>
            </a:r>
            <a:r>
              <a:rPr lang="en-US" dirty="0"/>
              <a:t> Quarter 2024</a:t>
            </a:r>
          </a:p>
        </p:txBody>
      </p:sp>
    </p:spTree>
    <p:extLst>
      <p:ext uri="{BB962C8B-B14F-4D97-AF65-F5344CB8AC3E}">
        <p14:creationId xmlns:p14="http://schemas.microsoft.com/office/powerpoint/2010/main" val="1256177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1:8-21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fontScale="92500" lnSpcReduction="10000"/>
          </a:bodyPr>
          <a:lstStyle/>
          <a:p>
            <a:r>
              <a:rPr lang="en-US" sz="4000" dirty="0"/>
              <a:t>8 For if these things be in you, and abound, they make you that ye shall neither be barren nor unfruitful in the knowledge of our Lord Jesus Christ.</a:t>
            </a:r>
          </a:p>
        </p:txBody>
      </p:sp>
      <p:pic>
        <p:nvPicPr>
          <p:cNvPr id="8194" name="Picture 2" descr="Fruitful Elements | Spinal Cord Injury Canada">
            <a:extLst>
              <a:ext uri="{FF2B5EF4-FFF2-40B4-BE49-F238E27FC236}">
                <a16:creationId xmlns:a16="http://schemas.microsoft.com/office/drawing/2014/main" id="{48233FD9-5785-2FA0-90DB-6758D7DE9EB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8715" y="2520926"/>
            <a:ext cx="3990423" cy="3345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67111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1:9-21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lnSpcReduction="10000"/>
          </a:bodyPr>
          <a:lstStyle/>
          <a:p>
            <a:r>
              <a:rPr lang="en-US" sz="4000" dirty="0"/>
              <a:t>9 But he that </a:t>
            </a:r>
            <a:r>
              <a:rPr lang="en-US" sz="4000" dirty="0" err="1"/>
              <a:t>lacketh</a:t>
            </a:r>
            <a:r>
              <a:rPr lang="en-US" sz="4000" dirty="0"/>
              <a:t> these things is blind, and cannot see afar off, and hath forgotten that he was purged from his old sins.</a:t>
            </a:r>
          </a:p>
        </p:txBody>
      </p:sp>
      <p:pic>
        <p:nvPicPr>
          <p:cNvPr id="9218" name="Picture 2" descr="How to Prepare When You Are Going Blind ...">
            <a:extLst>
              <a:ext uri="{FF2B5EF4-FFF2-40B4-BE49-F238E27FC236}">
                <a16:creationId xmlns:a16="http://schemas.microsoft.com/office/drawing/2014/main" id="{637370D6-ACDD-C948-4B1C-7B7BC3FE3FCE}"/>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0763" r="20087"/>
          <a:stretch/>
        </p:blipFill>
        <p:spPr bwMode="auto">
          <a:xfrm>
            <a:off x="5983356" y="2552473"/>
            <a:ext cx="4385323" cy="3168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999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1:10-21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029201" y="2306528"/>
            <a:ext cx="5406886" cy="3599317"/>
          </a:xfrm>
        </p:spPr>
        <p:txBody>
          <a:bodyPr>
            <a:normAutofit fontScale="92500" lnSpcReduction="10000"/>
          </a:bodyPr>
          <a:lstStyle/>
          <a:p>
            <a:r>
              <a:rPr lang="en-US" sz="4000" dirty="0"/>
              <a:t>10 Wherefore the rather, brethren, give diligence to make your calling and election sure: for if ye do these things, ye shall never fall:</a:t>
            </a:r>
          </a:p>
        </p:txBody>
      </p:sp>
      <p:pic>
        <p:nvPicPr>
          <p:cNvPr id="10242" name="Picture 2" descr="How Much More Successful Would we be if we Were Diligent at Work? |  Christian Learning &amp; News">
            <a:extLst>
              <a:ext uri="{FF2B5EF4-FFF2-40B4-BE49-F238E27FC236}">
                <a16:creationId xmlns:a16="http://schemas.microsoft.com/office/drawing/2014/main" id="{349B3C05-F32E-9D5F-AB40-EC1F591AC09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0321" y="2590188"/>
            <a:ext cx="4042661" cy="3031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7781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1:11-21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a:bodyPr>
          <a:lstStyle/>
          <a:p>
            <a:r>
              <a:rPr lang="en-US" sz="3600" dirty="0"/>
              <a:t>11 For so an entrance shall be ministered unto you abundantly into the everlasting kingdom of our Lord and </a:t>
            </a:r>
            <a:r>
              <a:rPr lang="en-US" sz="3600" dirty="0" err="1"/>
              <a:t>Saviour</a:t>
            </a:r>
            <a:r>
              <a:rPr lang="en-US" sz="3600" dirty="0"/>
              <a:t> Jesus Christ.</a:t>
            </a:r>
          </a:p>
        </p:txBody>
      </p:sp>
      <p:pic>
        <p:nvPicPr>
          <p:cNvPr id="11266" name="Picture 2" descr="FIRST DAY IN HEAVEN 8x10 print Jesus welcoming man into Heaven">
            <a:extLst>
              <a:ext uri="{FF2B5EF4-FFF2-40B4-BE49-F238E27FC236}">
                <a16:creationId xmlns:a16="http://schemas.microsoft.com/office/drawing/2014/main" id="{9E39A963-E9DB-97BC-C315-C1D9050D01F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73750" y="2367756"/>
            <a:ext cx="4421188" cy="3536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735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1:12-21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fontScale="92500" lnSpcReduction="20000"/>
          </a:bodyPr>
          <a:lstStyle/>
          <a:p>
            <a:r>
              <a:rPr lang="en-US" sz="4000" dirty="0"/>
              <a:t>12 Wherefore I will not be negligent to put you always in remembrance of these things, though ye know them, and be established in the present truth.</a:t>
            </a:r>
          </a:p>
        </p:txBody>
      </p:sp>
      <p:pic>
        <p:nvPicPr>
          <p:cNvPr id="12294" name="Picture 6" descr="How Many Books Did Paul Write in the Bible? 13 or 14?">
            <a:extLst>
              <a:ext uri="{FF2B5EF4-FFF2-40B4-BE49-F238E27FC236}">
                <a16:creationId xmlns:a16="http://schemas.microsoft.com/office/drawing/2014/main" id="{889C36BB-53AF-4091-0550-572E602304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0542" y="2544417"/>
            <a:ext cx="4404156" cy="2936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956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1:13-21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a:bodyPr>
          <a:lstStyle/>
          <a:p>
            <a:r>
              <a:rPr lang="en-US" sz="4000" dirty="0"/>
              <a:t>13 Yea, I think it meet, as long as I am in this tabernacle, to stir you up by putting you in remembrance;</a:t>
            </a:r>
          </a:p>
        </p:txBody>
      </p:sp>
      <p:pic>
        <p:nvPicPr>
          <p:cNvPr id="13316" name="Picture 4" descr="I Thank God for You – Circleville Church of Christ">
            <a:extLst>
              <a:ext uri="{FF2B5EF4-FFF2-40B4-BE49-F238E27FC236}">
                <a16:creationId xmlns:a16="http://schemas.microsoft.com/office/drawing/2014/main" id="{0F5EA5B0-D453-3738-18A8-547B768122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34919" y="2336800"/>
            <a:ext cx="3598863"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6254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1:14-21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a:bodyPr>
          <a:lstStyle/>
          <a:p>
            <a:r>
              <a:rPr lang="en-US" sz="4000" dirty="0"/>
              <a:t>14 Knowing that shortly I must put off this my tabernacle, even as our Lord Jesus Christ hath shewed me.</a:t>
            </a:r>
          </a:p>
        </p:txBody>
      </p:sp>
      <p:pic>
        <p:nvPicPr>
          <p:cNvPr id="14338" name="Picture 2" descr="Biography of Simon Peter, Jesus' Disciple - GodWords: Theology and Other  Good Stuff">
            <a:extLst>
              <a:ext uri="{FF2B5EF4-FFF2-40B4-BE49-F238E27FC236}">
                <a16:creationId xmlns:a16="http://schemas.microsoft.com/office/drawing/2014/main" id="{2E5D7631-BB90-9195-36EF-D4B5F8862D5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610" r="24766"/>
          <a:stretch/>
        </p:blipFill>
        <p:spPr bwMode="auto">
          <a:xfrm>
            <a:off x="1053548" y="2525349"/>
            <a:ext cx="3697356" cy="3161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6486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1:15-21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a:bodyPr>
          <a:lstStyle/>
          <a:p>
            <a:r>
              <a:rPr lang="en-US" sz="4000" dirty="0"/>
              <a:t>15 Moreover I will </a:t>
            </a:r>
            <a:r>
              <a:rPr lang="en-US" sz="4000" dirty="0" err="1"/>
              <a:t>endeavour</a:t>
            </a:r>
            <a:r>
              <a:rPr lang="en-US" sz="4000" dirty="0"/>
              <a:t> that ye may be able after my decease to have these things always in remembrance.</a:t>
            </a:r>
          </a:p>
        </p:txBody>
      </p:sp>
      <p:pic>
        <p:nvPicPr>
          <p:cNvPr id="5" name="Picture 2" descr="How 2 Peter 1:5-9 Gives Us a Guide for Life in Christ">
            <a:extLst>
              <a:ext uri="{FF2B5EF4-FFF2-40B4-BE49-F238E27FC236}">
                <a16:creationId xmlns:a16="http://schemas.microsoft.com/office/drawing/2014/main" id="{AB712744-40C5-586A-59EF-7DAD90F81AD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8462"/>
          <a:stretch/>
        </p:blipFill>
        <p:spPr bwMode="auto">
          <a:xfrm>
            <a:off x="5954934" y="2583101"/>
            <a:ext cx="4456071" cy="2855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1570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1:16-21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fontScale="85000" lnSpcReduction="10000"/>
          </a:bodyPr>
          <a:lstStyle/>
          <a:p>
            <a:r>
              <a:rPr lang="en-US" sz="4000" dirty="0"/>
              <a:t>16 For we have not followed cunningly devised fables, when we made known unto you the power and coming of our Lord Jesus Christ, but were eyewitnesses of his majesty.</a:t>
            </a:r>
          </a:p>
        </p:txBody>
      </p:sp>
      <p:pic>
        <p:nvPicPr>
          <p:cNvPr id="6" name="Content Placeholder 5">
            <a:extLst>
              <a:ext uri="{FF2B5EF4-FFF2-40B4-BE49-F238E27FC236}">
                <a16:creationId xmlns:a16="http://schemas.microsoft.com/office/drawing/2014/main" id="{97690148-9FD6-3B1D-7DEE-9BA28ABB01C7}"/>
              </a:ext>
            </a:extLst>
          </p:cNvPr>
          <p:cNvPicPr>
            <a:picLocks noGrp="1" noChangeAspect="1"/>
          </p:cNvPicPr>
          <p:nvPr>
            <p:ph idx="1"/>
          </p:nvPr>
        </p:nvPicPr>
        <p:blipFill rotWithShape="1">
          <a:blip r:embed="rId2"/>
          <a:srcRect l="19966" r="24663"/>
          <a:stretch/>
        </p:blipFill>
        <p:spPr>
          <a:xfrm>
            <a:off x="1361662" y="2202739"/>
            <a:ext cx="3707295" cy="3752341"/>
          </a:xfrm>
          <a:prstGeom prst="rect">
            <a:avLst/>
          </a:prstGeom>
        </p:spPr>
      </p:pic>
    </p:spTree>
    <p:extLst>
      <p:ext uri="{BB962C8B-B14F-4D97-AF65-F5344CB8AC3E}">
        <p14:creationId xmlns:p14="http://schemas.microsoft.com/office/powerpoint/2010/main" val="733037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1:17-21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a:bodyPr>
          <a:lstStyle/>
          <a:p>
            <a:r>
              <a:rPr lang="en-US" sz="3200" dirty="0"/>
              <a:t>17 For he received from God the Father </a:t>
            </a:r>
            <a:r>
              <a:rPr lang="en-US" sz="3200" dirty="0" err="1"/>
              <a:t>honour</a:t>
            </a:r>
            <a:r>
              <a:rPr lang="en-US" sz="3200" dirty="0"/>
              <a:t> and glory, when there came such a voice to him from the excellent glory, This is my beloved Son, in whom I am well pleased.</a:t>
            </a:r>
          </a:p>
        </p:txBody>
      </p:sp>
      <p:pic>
        <p:nvPicPr>
          <p:cNvPr id="17412" name="Picture 4" descr="Making Sense of the Transfiguration - Marg Mowczko">
            <a:extLst>
              <a:ext uri="{FF2B5EF4-FFF2-40B4-BE49-F238E27FC236}">
                <a16:creationId xmlns:a16="http://schemas.microsoft.com/office/drawing/2014/main" id="{48172F7D-F788-D126-B24F-333DA6C7EFC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17368" y="2336872"/>
            <a:ext cx="3879371"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2763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E65B-41AB-4ABE-BA55-3B5D5B90AB47}"/>
              </a:ext>
            </a:extLst>
          </p:cNvPr>
          <p:cNvSpPr>
            <a:spLocks noGrp="1"/>
          </p:cNvSpPr>
          <p:nvPr>
            <p:ph type="title"/>
          </p:nvPr>
        </p:nvSpPr>
        <p:spPr/>
        <p:txBody>
          <a:bodyPr>
            <a:normAutofit/>
          </a:bodyPr>
          <a:lstStyle/>
          <a:p>
            <a:r>
              <a:rPr lang="en-US" sz="6000" dirty="0"/>
              <a:t>A storm is coming, relentless in its fury. Are we prepared to meet it?</a:t>
            </a:r>
          </a:p>
        </p:txBody>
      </p:sp>
      <p:sp>
        <p:nvSpPr>
          <p:cNvPr id="3" name="Text Placeholder 2">
            <a:extLst>
              <a:ext uri="{FF2B5EF4-FFF2-40B4-BE49-F238E27FC236}">
                <a16:creationId xmlns:a16="http://schemas.microsoft.com/office/drawing/2014/main" id="{20F6AF2C-751D-3D0F-1EF5-62216437D430}"/>
              </a:ext>
            </a:extLst>
          </p:cNvPr>
          <p:cNvSpPr>
            <a:spLocks noGrp="1"/>
          </p:cNvSpPr>
          <p:nvPr>
            <p:ph type="body" sz="half" idx="13"/>
          </p:nvPr>
        </p:nvSpPr>
        <p:spPr>
          <a:xfrm>
            <a:off x="556592" y="3653379"/>
            <a:ext cx="9002276" cy="548968"/>
          </a:xfrm>
        </p:spPr>
        <p:txBody>
          <a:bodyPr>
            <a:normAutofit/>
          </a:bodyPr>
          <a:lstStyle/>
          <a:p>
            <a:r>
              <a:rPr lang="en-US" sz="3200" dirty="0"/>
              <a:t>Testimonies for the Church, vol, 8, p. 315</a:t>
            </a:r>
          </a:p>
        </p:txBody>
      </p:sp>
      <p:sp>
        <p:nvSpPr>
          <p:cNvPr id="4" name="Text Placeholder 3">
            <a:extLst>
              <a:ext uri="{FF2B5EF4-FFF2-40B4-BE49-F238E27FC236}">
                <a16:creationId xmlns:a16="http://schemas.microsoft.com/office/drawing/2014/main" id="{033B5F1D-CFC4-5C44-FF51-3C0615B7EA74}"/>
              </a:ext>
            </a:extLst>
          </p:cNvPr>
          <p:cNvSpPr>
            <a:spLocks noGrp="1"/>
          </p:cNvSpPr>
          <p:nvPr>
            <p:ph type="body" sz="half" idx="2"/>
          </p:nvPr>
        </p:nvSpPr>
        <p:spPr/>
        <p:txBody>
          <a:bodyPr>
            <a:normAutofit/>
          </a:bodyPr>
          <a:lstStyle/>
          <a:p>
            <a:r>
              <a:rPr lang="en-US" sz="6600" b="1" dirty="0"/>
              <a:t>Ellen G. White</a:t>
            </a:r>
          </a:p>
        </p:txBody>
      </p:sp>
    </p:spTree>
    <p:extLst>
      <p:ext uri="{BB962C8B-B14F-4D97-AF65-F5344CB8AC3E}">
        <p14:creationId xmlns:p14="http://schemas.microsoft.com/office/powerpoint/2010/main" val="3041541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1:18-21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a:bodyPr>
          <a:lstStyle/>
          <a:p>
            <a:r>
              <a:rPr lang="en-US" sz="4000" dirty="0"/>
              <a:t>18 And this voice which came from heaven we heard, when we were with him in the holy mount.</a:t>
            </a:r>
          </a:p>
        </p:txBody>
      </p:sp>
      <p:pic>
        <p:nvPicPr>
          <p:cNvPr id="18434" name="Picture 2" descr="The Mount of Transfiguration - Afterlife">
            <a:extLst>
              <a:ext uri="{FF2B5EF4-FFF2-40B4-BE49-F238E27FC236}">
                <a16:creationId xmlns:a16="http://schemas.microsoft.com/office/drawing/2014/main" id="{70A7C548-3829-CBDD-2B31-19424CCD7E2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362" r="17033"/>
          <a:stretch/>
        </p:blipFill>
        <p:spPr bwMode="auto">
          <a:xfrm>
            <a:off x="1103243" y="2204706"/>
            <a:ext cx="3826566" cy="37011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0642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1:19-21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1001687" y="2308408"/>
            <a:ext cx="5468687" cy="3599317"/>
          </a:xfrm>
        </p:spPr>
        <p:txBody>
          <a:bodyPr>
            <a:normAutofit/>
          </a:bodyPr>
          <a:lstStyle/>
          <a:p>
            <a:r>
              <a:rPr lang="en-US" sz="3200" dirty="0"/>
              <a:t>19 We have also a more sure word of prophecy; whereunto ye do well that ye take heed, as unto a light that shineth in a dark place, until the day dawn, and the day star arise in your hearts:</a:t>
            </a:r>
          </a:p>
        </p:txBody>
      </p:sp>
      <p:pic>
        <p:nvPicPr>
          <p:cNvPr id="19458" name="Picture 2" descr="The Light Shines in the Darkness - The Herring Group">
            <a:extLst>
              <a:ext uri="{FF2B5EF4-FFF2-40B4-BE49-F238E27FC236}">
                <a16:creationId xmlns:a16="http://schemas.microsoft.com/office/drawing/2014/main" id="{9718AC81-1AF3-79D0-6259-25F5576B30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1587" r="22437"/>
          <a:stretch/>
        </p:blipFill>
        <p:spPr bwMode="auto">
          <a:xfrm>
            <a:off x="6679095" y="2434586"/>
            <a:ext cx="3747052" cy="3346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3075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1:20-21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a:bodyPr>
          <a:lstStyle/>
          <a:p>
            <a:r>
              <a:rPr lang="en-US" sz="4000" dirty="0"/>
              <a:t>20 Knowing this first, that no prophecy of the scripture is of any private interpretation.</a:t>
            </a:r>
          </a:p>
        </p:txBody>
      </p:sp>
      <p:pic>
        <p:nvPicPr>
          <p:cNvPr id="20482" name="Picture 2" descr="I think…(how to better respond to this phrase) – Discovery in Action">
            <a:extLst>
              <a:ext uri="{FF2B5EF4-FFF2-40B4-BE49-F238E27FC236}">
                <a16:creationId xmlns:a16="http://schemas.microsoft.com/office/drawing/2014/main" id="{E8EF58C6-F531-E805-E397-59FB1AEF820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77925" y="2449512"/>
            <a:ext cx="3494088" cy="349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460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1001687" y="2252902"/>
            <a:ext cx="5094313" cy="3599317"/>
          </a:xfrm>
        </p:spPr>
        <p:txBody>
          <a:bodyPr>
            <a:normAutofit/>
          </a:bodyPr>
          <a:lstStyle/>
          <a:p>
            <a:r>
              <a:rPr lang="en-US" sz="3600" dirty="0"/>
              <a:t>21 For the prophecy came not in old time by the will of man: but holy men of God </a:t>
            </a:r>
            <a:r>
              <a:rPr lang="en-US" sz="3600" dirty="0" err="1"/>
              <a:t>spake</a:t>
            </a:r>
            <a:r>
              <a:rPr lang="en-US" sz="3600" dirty="0"/>
              <a:t> as they were moved by the Holy Ghost.</a:t>
            </a:r>
          </a:p>
        </p:txBody>
      </p:sp>
      <p:pic>
        <p:nvPicPr>
          <p:cNvPr id="21506" name="Picture 2" descr="Principle 6 — Growing Christians Ministries">
            <a:extLst>
              <a:ext uri="{FF2B5EF4-FFF2-40B4-BE49-F238E27FC236}">
                <a16:creationId xmlns:a16="http://schemas.microsoft.com/office/drawing/2014/main" id="{23EFB772-E3DD-9103-8530-907522E202F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8549" r="16590"/>
          <a:stretch/>
        </p:blipFill>
        <p:spPr bwMode="auto">
          <a:xfrm>
            <a:off x="6301408" y="2502357"/>
            <a:ext cx="4144617" cy="3100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722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14:6-12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lnSpcReduction="10000"/>
          </a:bodyPr>
          <a:lstStyle/>
          <a:p>
            <a:r>
              <a:rPr lang="en-US" sz="3200" dirty="0"/>
              <a:t>6 And I saw another angel fly in the midst of heaven, having the everlasting gospel to preach unto them that dwell on the earth, and to every nation, and kindred, and tongue, and people,</a:t>
            </a:r>
          </a:p>
        </p:txBody>
      </p:sp>
      <p:pic>
        <p:nvPicPr>
          <p:cNvPr id="22530" name="Picture 2" descr="Three Angels Messages and the 7th Day Sabbath - SDA Maranatha Multicultural  Church in American Samoa">
            <a:extLst>
              <a:ext uri="{FF2B5EF4-FFF2-40B4-BE49-F238E27FC236}">
                <a16:creationId xmlns:a16="http://schemas.microsoft.com/office/drawing/2014/main" id="{F72EB65B-9BA6-3397-38D2-1AD9B6BFFD0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60256" y="2534478"/>
            <a:ext cx="4538166" cy="3019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8323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14:7-12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798245"/>
          </a:xfrm>
        </p:spPr>
        <p:txBody>
          <a:bodyPr>
            <a:normAutofit fontScale="92500" lnSpcReduction="20000"/>
          </a:bodyPr>
          <a:lstStyle/>
          <a:p>
            <a:r>
              <a:rPr lang="en-US" sz="4000" dirty="0"/>
              <a:t>7 Saying with a loud voice, Fear God, and give glory to him; for the hour of his judgment is come: and worship him that made heaven, and earth, and the sea, and the fountains of waters.</a:t>
            </a:r>
          </a:p>
        </p:txBody>
      </p:sp>
      <p:pic>
        <p:nvPicPr>
          <p:cNvPr id="23554" name="Picture 2" descr="Three Angels Unleashed | Adventist World">
            <a:extLst>
              <a:ext uri="{FF2B5EF4-FFF2-40B4-BE49-F238E27FC236}">
                <a16:creationId xmlns:a16="http://schemas.microsoft.com/office/drawing/2014/main" id="{CE8951AA-76F0-16DF-B200-1669908DBB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146" r="11767"/>
          <a:stretch/>
        </p:blipFill>
        <p:spPr bwMode="auto">
          <a:xfrm>
            <a:off x="978495" y="2259250"/>
            <a:ext cx="4140157" cy="375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1935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14:7-12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798245"/>
          </a:xfrm>
        </p:spPr>
        <p:txBody>
          <a:bodyPr>
            <a:normAutofit fontScale="92500" lnSpcReduction="20000"/>
          </a:bodyPr>
          <a:lstStyle/>
          <a:p>
            <a:r>
              <a:rPr lang="en-US" sz="4000" dirty="0"/>
              <a:t>7 Saying with a loud voice, Fear God, and give glory to him; for the hour of his judgment is come: and worship him that made heaven, and earth, and the sea, and the fountains of waters.</a:t>
            </a:r>
          </a:p>
        </p:txBody>
      </p:sp>
      <p:pic>
        <p:nvPicPr>
          <p:cNvPr id="23554" name="Picture 2" descr="Three Angels Unleashed | Adventist World">
            <a:extLst>
              <a:ext uri="{FF2B5EF4-FFF2-40B4-BE49-F238E27FC236}">
                <a16:creationId xmlns:a16="http://schemas.microsoft.com/office/drawing/2014/main" id="{CE8951AA-76F0-16DF-B200-1669908DBB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146" r="11767"/>
          <a:stretch/>
        </p:blipFill>
        <p:spPr bwMode="auto">
          <a:xfrm>
            <a:off x="978495" y="2259250"/>
            <a:ext cx="4140157" cy="3750967"/>
          </a:xfrm>
          <a:prstGeom prst="rect">
            <a:avLst/>
          </a:prstGeom>
          <a:noFill/>
          <a:extLst>
            <a:ext uri="{909E8E84-426E-40DD-AFC4-6F175D3DCCD1}">
              <a14:hiddenFill xmlns:a14="http://schemas.microsoft.com/office/drawing/2010/main">
                <a:solidFill>
                  <a:srgbClr val="FFFFFF"/>
                </a:solidFill>
              </a14:hiddenFill>
            </a:ext>
          </a:extLst>
        </p:spPr>
      </p:pic>
      <p:sp>
        <p:nvSpPr>
          <p:cNvPr id="3" name="Scroll: Horizontal 2">
            <a:extLst>
              <a:ext uri="{FF2B5EF4-FFF2-40B4-BE49-F238E27FC236}">
                <a16:creationId xmlns:a16="http://schemas.microsoft.com/office/drawing/2014/main" id="{DDF55A18-4F16-7277-7419-1F2068CE2466}"/>
              </a:ext>
            </a:extLst>
          </p:cNvPr>
          <p:cNvSpPr/>
          <p:nvPr/>
        </p:nvSpPr>
        <p:spPr>
          <a:xfrm rot="577409">
            <a:off x="612086" y="162114"/>
            <a:ext cx="10989644" cy="6355415"/>
          </a:xfrm>
          <a:prstGeom prst="horizontalScroll">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457200" indent="-457200" algn="ctr">
              <a:buFont typeface="Arial" panose="020B0604020202020204" pitchFamily="34" charset="0"/>
              <a:buChar char="•"/>
            </a:pPr>
            <a:r>
              <a:rPr lang="en-US" sz="3200" b="1" dirty="0">
                <a:solidFill>
                  <a:schemeClr val="bg1">
                    <a:lumMod val="95000"/>
                    <a:lumOff val="5000"/>
                  </a:schemeClr>
                </a:solidFill>
              </a:rPr>
              <a:t>The worship of God is in contrast with the worship of the beast and that of its image. </a:t>
            </a:r>
          </a:p>
          <a:p>
            <a:pPr marL="457200" indent="-457200" algn="ctr">
              <a:buFont typeface="Arial" panose="020B0604020202020204" pitchFamily="34" charset="0"/>
              <a:buChar char="•"/>
            </a:pPr>
            <a:r>
              <a:rPr lang="en-US" sz="3200" b="1" dirty="0">
                <a:solidFill>
                  <a:schemeClr val="bg1">
                    <a:lumMod val="95000"/>
                    <a:lumOff val="5000"/>
                  </a:schemeClr>
                </a:solidFill>
              </a:rPr>
              <a:t>In the crisis soon to come, the inhabitants of the earth will be called to make their choice.</a:t>
            </a:r>
          </a:p>
          <a:p>
            <a:pPr marL="457200" indent="-457200" algn="ctr">
              <a:buFont typeface="Arial" panose="020B0604020202020204" pitchFamily="34" charset="0"/>
              <a:buChar char="•"/>
            </a:pPr>
            <a:r>
              <a:rPr lang="en-US" sz="3200" b="1" dirty="0">
                <a:solidFill>
                  <a:schemeClr val="bg1">
                    <a:lumMod val="95000"/>
                    <a:lumOff val="5000"/>
                  </a:schemeClr>
                </a:solidFill>
              </a:rPr>
              <a:t>The message of the first angel is designed to prepare men to make the proper choice and to stand firm in the time of crisis.</a:t>
            </a:r>
          </a:p>
        </p:txBody>
      </p:sp>
    </p:spTree>
    <p:extLst>
      <p:ext uri="{BB962C8B-B14F-4D97-AF65-F5344CB8AC3E}">
        <p14:creationId xmlns:p14="http://schemas.microsoft.com/office/powerpoint/2010/main" val="4095411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14:7-12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798245"/>
          </a:xfrm>
        </p:spPr>
        <p:txBody>
          <a:bodyPr>
            <a:normAutofit fontScale="92500" lnSpcReduction="20000"/>
          </a:bodyPr>
          <a:lstStyle/>
          <a:p>
            <a:r>
              <a:rPr lang="en-US" sz="4000" dirty="0"/>
              <a:t>7 Saying with a loud voice, Fear God, and give glory to him; for the hour of his judgment is come: and worship him that made heaven, and earth, and the sea, and the fountains of waters.</a:t>
            </a:r>
          </a:p>
        </p:txBody>
      </p:sp>
      <p:pic>
        <p:nvPicPr>
          <p:cNvPr id="23554" name="Picture 2" descr="Three Angels Unleashed | Adventist World">
            <a:extLst>
              <a:ext uri="{FF2B5EF4-FFF2-40B4-BE49-F238E27FC236}">
                <a16:creationId xmlns:a16="http://schemas.microsoft.com/office/drawing/2014/main" id="{CE8951AA-76F0-16DF-B200-1669908DBB8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6146" r="11767"/>
          <a:stretch/>
        </p:blipFill>
        <p:spPr bwMode="auto">
          <a:xfrm>
            <a:off x="978495" y="2259250"/>
            <a:ext cx="4140157" cy="3750967"/>
          </a:xfrm>
          <a:prstGeom prst="rect">
            <a:avLst/>
          </a:prstGeom>
          <a:noFill/>
          <a:extLst>
            <a:ext uri="{909E8E84-426E-40DD-AFC4-6F175D3DCCD1}">
              <a14:hiddenFill xmlns:a14="http://schemas.microsoft.com/office/drawing/2010/main">
                <a:solidFill>
                  <a:srgbClr val="FFFFFF"/>
                </a:solidFill>
              </a14:hiddenFill>
            </a:ext>
          </a:extLst>
        </p:spPr>
      </p:pic>
      <p:sp>
        <p:nvSpPr>
          <p:cNvPr id="3" name="Scroll: Horizontal 2">
            <a:extLst>
              <a:ext uri="{FF2B5EF4-FFF2-40B4-BE49-F238E27FC236}">
                <a16:creationId xmlns:a16="http://schemas.microsoft.com/office/drawing/2014/main" id="{DDF55A18-4F16-7277-7419-1F2068CE2466}"/>
              </a:ext>
            </a:extLst>
          </p:cNvPr>
          <p:cNvSpPr/>
          <p:nvPr/>
        </p:nvSpPr>
        <p:spPr>
          <a:xfrm rot="577409">
            <a:off x="612086" y="162114"/>
            <a:ext cx="10989644" cy="6355415"/>
          </a:xfrm>
          <a:prstGeom prst="horizontalScroll">
            <a:avLst/>
          </a:prstGeom>
        </p:spPr>
        <p:style>
          <a:lnRef idx="1">
            <a:schemeClr val="dk1"/>
          </a:lnRef>
          <a:fillRef idx="3">
            <a:schemeClr val="dk1"/>
          </a:fillRef>
          <a:effectRef idx="2">
            <a:schemeClr val="dk1"/>
          </a:effectRef>
          <a:fontRef idx="minor">
            <a:schemeClr val="lt1"/>
          </a:fontRef>
        </p:style>
        <p:txBody>
          <a:bodyPr rtlCol="0" anchor="ctr"/>
          <a:lstStyle/>
          <a:p>
            <a:pPr marL="457200" indent="-457200" algn="ctr">
              <a:buFont typeface="Arial" panose="020B0604020202020204" pitchFamily="34" charset="0"/>
              <a:buChar char="•"/>
            </a:pPr>
            <a:r>
              <a:rPr lang="en-US" sz="3200" b="1" dirty="0">
                <a:solidFill>
                  <a:srgbClr val="FFC000"/>
                </a:solidFill>
              </a:rPr>
              <a:t>The Creator of the universe is the true and only object of worship. No man, no angel, is worthy of worship. This is the prerogative of God only.</a:t>
            </a:r>
          </a:p>
          <a:p>
            <a:pPr marL="457200" indent="-457200" algn="ctr">
              <a:buFont typeface="Arial" panose="020B0604020202020204" pitchFamily="34" charset="0"/>
              <a:buChar char="•"/>
            </a:pPr>
            <a:r>
              <a:rPr lang="en-US" sz="3200" b="1" dirty="0">
                <a:solidFill>
                  <a:srgbClr val="FFC000"/>
                </a:solidFill>
              </a:rPr>
              <a:t>The call to worship the God of heaven as Creator of all things implies that due heed be given to the sign of God’s creative works — the Sabbath of the Lord. </a:t>
            </a:r>
          </a:p>
          <a:p>
            <a:pPr marL="457200" indent="-457200" algn="ctr">
              <a:buFont typeface="Arial" panose="020B0604020202020204" pitchFamily="34" charset="0"/>
              <a:buChar char="•"/>
            </a:pPr>
            <a:r>
              <a:rPr lang="en-US" sz="3200" b="1" dirty="0">
                <a:solidFill>
                  <a:srgbClr val="FFC000"/>
                </a:solidFill>
              </a:rPr>
              <a:t>The Sabbath will be a point especially controverted in the closing crisis.</a:t>
            </a:r>
          </a:p>
        </p:txBody>
      </p:sp>
    </p:spTree>
    <p:extLst>
      <p:ext uri="{BB962C8B-B14F-4D97-AF65-F5344CB8AC3E}">
        <p14:creationId xmlns:p14="http://schemas.microsoft.com/office/powerpoint/2010/main" val="796200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14:8-12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a:bodyPr>
          <a:lstStyle/>
          <a:p>
            <a:r>
              <a:rPr lang="en-US" sz="3200" dirty="0"/>
              <a:t>8 And there followed another angel, saying, Babylon is fallen, is fallen, that great city, because she made all nations drink of the wine of the wrath of her fornication.</a:t>
            </a:r>
          </a:p>
        </p:txBody>
      </p:sp>
      <p:pic>
        <p:nvPicPr>
          <p:cNvPr id="24578" name="Picture 2" descr="What are the Three Angels' Messages?">
            <a:extLst>
              <a:ext uri="{FF2B5EF4-FFF2-40B4-BE49-F238E27FC236}">
                <a16:creationId xmlns:a16="http://schemas.microsoft.com/office/drawing/2014/main" id="{24395293-A87A-73DA-84F3-2F7E9054F18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873750" y="2664805"/>
            <a:ext cx="4421188" cy="2942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40196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14:9-12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798245"/>
          </a:xfrm>
        </p:spPr>
        <p:txBody>
          <a:bodyPr>
            <a:normAutofit fontScale="92500" lnSpcReduction="10000"/>
          </a:bodyPr>
          <a:lstStyle/>
          <a:p>
            <a:r>
              <a:rPr lang="en-US" sz="4000" dirty="0"/>
              <a:t>9 And the third angel followed them, saying with a loud voice, If any man worship the beast and his image, and receive his mark in his forehead, or in his hand,</a:t>
            </a:r>
          </a:p>
        </p:txBody>
      </p:sp>
      <p:pic>
        <p:nvPicPr>
          <p:cNvPr id="25602" name="Picture 2" descr="The Attraction of Idolatry">
            <a:extLst>
              <a:ext uri="{FF2B5EF4-FFF2-40B4-BE49-F238E27FC236}">
                <a16:creationId xmlns:a16="http://schemas.microsoft.com/office/drawing/2014/main" id="{01730E06-9518-A735-79BA-3C2E3BDAC4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43416" y="2232209"/>
            <a:ext cx="3616209" cy="4090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413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1:1-21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fontScale="92500"/>
          </a:bodyPr>
          <a:lstStyle/>
          <a:p>
            <a:r>
              <a:rPr lang="en-US" sz="3600" dirty="0"/>
              <a:t>1 Simon Peter, a servant and an apostle of Jesus Christ, to them that have obtained like precious faith with us through the righteousness of God and our </a:t>
            </a:r>
            <a:r>
              <a:rPr lang="en-US" sz="3600" dirty="0" err="1"/>
              <a:t>Saviour</a:t>
            </a:r>
            <a:r>
              <a:rPr lang="en-US" sz="3600" dirty="0"/>
              <a:t> Jesus Christ:</a:t>
            </a:r>
          </a:p>
        </p:txBody>
      </p:sp>
      <p:pic>
        <p:nvPicPr>
          <p:cNvPr id="1026" name="Picture 2" descr="Meditation on the two letters of the apostle Peter, leading to Christian  maturity (Whole Article) | by Yomelijah Yomelijah | Yomelijah | Medium">
            <a:extLst>
              <a:ext uri="{FF2B5EF4-FFF2-40B4-BE49-F238E27FC236}">
                <a16:creationId xmlns:a16="http://schemas.microsoft.com/office/drawing/2014/main" id="{AEFF0B70-8122-D6C8-A2C0-242C22D465D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78750" y="2336800"/>
            <a:ext cx="3560413"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050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14:10-12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0" y="2336872"/>
            <a:ext cx="6207495" cy="4102020"/>
          </a:xfrm>
        </p:spPr>
        <p:txBody>
          <a:bodyPr>
            <a:normAutofit/>
          </a:bodyPr>
          <a:lstStyle/>
          <a:p>
            <a:r>
              <a:rPr lang="en-US" sz="3200" dirty="0"/>
              <a:t>10 The same shall drink of the wine of the wrath of God, which is poured out without mixture into the cup of his indignation; and he shall be tormented with fire and brimstone in the presence of the holy angels, and in the presence of the Lamb:</a:t>
            </a:r>
          </a:p>
        </p:txBody>
      </p:sp>
      <p:pic>
        <p:nvPicPr>
          <p:cNvPr id="26626" name="Picture 2" descr="Church Is Charismatic ...">
            <a:extLst>
              <a:ext uri="{FF2B5EF4-FFF2-40B4-BE49-F238E27FC236}">
                <a16:creationId xmlns:a16="http://schemas.microsoft.com/office/drawing/2014/main" id="{6EDDF12F-864F-264A-6CDC-34D8FDDB46A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0763" r="21230"/>
          <a:stretch/>
        </p:blipFill>
        <p:spPr bwMode="auto">
          <a:xfrm>
            <a:off x="6887815" y="2702097"/>
            <a:ext cx="3406365" cy="31503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55311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14:11-12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798245"/>
          </a:xfrm>
        </p:spPr>
        <p:txBody>
          <a:bodyPr>
            <a:normAutofit fontScale="85000" lnSpcReduction="20000"/>
          </a:bodyPr>
          <a:lstStyle/>
          <a:p>
            <a:r>
              <a:rPr lang="en-US" sz="4000" dirty="0"/>
              <a:t>11 And the smoke of their torment </a:t>
            </a:r>
            <a:r>
              <a:rPr lang="en-US" sz="4000" dirty="0" err="1"/>
              <a:t>ascendeth</a:t>
            </a:r>
            <a:r>
              <a:rPr lang="en-US" sz="4000" dirty="0"/>
              <a:t> up for ever and ever: and they have no rest day nor night, who worship the beast and his image, and whosoever </a:t>
            </a:r>
            <a:r>
              <a:rPr lang="en-US" sz="4000" dirty="0" err="1"/>
              <a:t>receiveth</a:t>
            </a:r>
            <a:r>
              <a:rPr lang="en-US" sz="4000" dirty="0"/>
              <a:t> the mark of his name.</a:t>
            </a:r>
          </a:p>
        </p:txBody>
      </p:sp>
      <p:pic>
        <p:nvPicPr>
          <p:cNvPr id="27650" name="Picture 2" descr="Flee From Idolatry | Unashamed of Jesus">
            <a:extLst>
              <a:ext uri="{FF2B5EF4-FFF2-40B4-BE49-F238E27FC236}">
                <a16:creationId xmlns:a16="http://schemas.microsoft.com/office/drawing/2014/main" id="{C4E1C5C5-EE69-CF0F-A57F-C845DA99D7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90625" y="2620168"/>
            <a:ext cx="3819358" cy="3273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81688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WARNING:  Revelation 14:12</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5094313" cy="3599317"/>
          </a:xfrm>
        </p:spPr>
        <p:txBody>
          <a:bodyPr>
            <a:normAutofit/>
          </a:bodyPr>
          <a:lstStyle/>
          <a:p>
            <a:r>
              <a:rPr lang="en-US" sz="3600" dirty="0"/>
              <a:t>12 Here is the patience of the saints: here are they that keep the commandments of God, and the faith of Jesus.</a:t>
            </a:r>
          </a:p>
        </p:txBody>
      </p:sp>
      <p:pic>
        <p:nvPicPr>
          <p:cNvPr id="28674" name="Picture 2" descr="10 Commandments Archives · Mini Manna Moments">
            <a:extLst>
              <a:ext uri="{FF2B5EF4-FFF2-40B4-BE49-F238E27FC236}">
                <a16:creationId xmlns:a16="http://schemas.microsoft.com/office/drawing/2014/main" id="{EAD365A1-CD11-1C38-85DD-4897227978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983045" y="2425148"/>
            <a:ext cx="4203839" cy="3152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17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lstStyle/>
          <a:p>
            <a:r>
              <a:rPr lang="en-US" dirty="0">
                <a:solidFill>
                  <a:srgbClr val="FFC000"/>
                </a:solidFill>
              </a:rPr>
              <a:t>Israel's Sign:  Genesis 17:9-11 </a:t>
            </a:r>
          </a:p>
        </p:txBody>
      </p:sp>
      <p:sp>
        <p:nvSpPr>
          <p:cNvPr id="14" name="Content Placeholder 13"/>
          <p:cNvSpPr>
            <a:spLocks noGrp="1"/>
          </p:cNvSpPr>
          <p:nvPr>
            <p:ph idx="1"/>
          </p:nvPr>
        </p:nvSpPr>
        <p:spPr>
          <a:xfrm>
            <a:off x="680321" y="2007704"/>
            <a:ext cx="9613861" cy="4631635"/>
          </a:xfrm>
        </p:spPr>
        <p:txBody>
          <a:bodyPr>
            <a:noAutofit/>
          </a:bodyPr>
          <a:lstStyle/>
          <a:p>
            <a:r>
              <a:rPr lang="en-US" sz="3200" b="1" baseline="30000" dirty="0"/>
              <a:t>9 </a:t>
            </a:r>
            <a:r>
              <a:rPr lang="en-US" sz="3200" dirty="0"/>
              <a:t>And God said unto Abraham, Thou shalt keep my covenant therefore, thou, and thy seed after thee in their generations.</a:t>
            </a:r>
          </a:p>
          <a:p>
            <a:r>
              <a:rPr lang="en-US" sz="3200" b="1" baseline="30000" dirty="0"/>
              <a:t>10 </a:t>
            </a:r>
            <a:r>
              <a:rPr lang="en-US" sz="3200" dirty="0"/>
              <a:t>This is my covenant, which ye shall keep, between me and you and thy seed after thee; Every man child among you shall be circumcised.</a:t>
            </a:r>
          </a:p>
          <a:p>
            <a:r>
              <a:rPr lang="en-US" sz="3200" b="1" baseline="30000" dirty="0"/>
              <a:t>11 </a:t>
            </a:r>
            <a:r>
              <a:rPr lang="en-US" sz="3200" dirty="0"/>
              <a:t>And ye shall circumcise the flesh of your foreskin; and it shall be a token of the covenant betwixt me and you.</a:t>
            </a:r>
          </a:p>
        </p:txBody>
      </p:sp>
    </p:spTree>
    <p:extLst>
      <p:ext uri="{BB962C8B-B14F-4D97-AF65-F5344CB8AC3E}">
        <p14:creationId xmlns:p14="http://schemas.microsoft.com/office/powerpoint/2010/main" val="666421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D3ABC-AD5F-D229-7249-FAE8B84A8F71}"/>
              </a:ext>
            </a:extLst>
          </p:cNvPr>
          <p:cNvSpPr>
            <a:spLocks noGrp="1"/>
          </p:cNvSpPr>
          <p:nvPr>
            <p:ph type="title"/>
          </p:nvPr>
        </p:nvSpPr>
        <p:spPr>
          <a:xfrm>
            <a:off x="551114" y="4611757"/>
            <a:ext cx="9815399" cy="1262269"/>
          </a:xfrm>
        </p:spPr>
        <p:txBody>
          <a:bodyPr>
            <a:normAutofit/>
          </a:bodyPr>
          <a:lstStyle/>
          <a:p>
            <a:r>
              <a:rPr lang="en-US" sz="2400" dirty="0">
                <a:solidFill>
                  <a:srgbClr val="FFC000"/>
                </a:solidFill>
              </a:rPr>
              <a:t>It’s a little graphic as a sign, but it was meant to be!  It’s a bloody, graphic message to a very pragmatic desert people.  God is to be trusted, even (or maybe especially) over one’s own flesh.  </a:t>
            </a:r>
            <a:endParaRPr lang="en-US" dirty="0">
              <a:solidFill>
                <a:srgbClr val="FFC000"/>
              </a:solidFill>
            </a:endParaRPr>
          </a:p>
        </p:txBody>
      </p:sp>
      <p:sp>
        <p:nvSpPr>
          <p:cNvPr id="6" name="TextBox 5">
            <a:extLst>
              <a:ext uri="{FF2B5EF4-FFF2-40B4-BE49-F238E27FC236}">
                <a16:creationId xmlns:a16="http://schemas.microsoft.com/office/drawing/2014/main" id="{915856BB-4A87-8435-874C-E4FC24B893EA}"/>
              </a:ext>
            </a:extLst>
          </p:cNvPr>
          <p:cNvSpPr txBox="1"/>
          <p:nvPr/>
        </p:nvSpPr>
        <p:spPr>
          <a:xfrm>
            <a:off x="680319" y="529223"/>
            <a:ext cx="9686194" cy="3970318"/>
          </a:xfrm>
          <a:prstGeom prst="rect">
            <a:avLst/>
          </a:prstGeom>
          <a:noFill/>
        </p:spPr>
        <p:txBody>
          <a:bodyPr wrap="square">
            <a:spAutoFit/>
          </a:bodyPr>
          <a:lstStyle/>
          <a:p>
            <a:r>
              <a:rPr lang="en-US" sz="3600" dirty="0"/>
              <a:t>Abraham and Sarah have demonstrated that they’re trusting in the flesh.  They have conspired to get a son—Ishmael—through their own fleshly machinations rather than trusting in God and God’s timing.  And now, what is God asking them to do? The sign of the covenant becomes a cutting off of the flesh.</a:t>
            </a:r>
          </a:p>
        </p:txBody>
      </p:sp>
    </p:spTree>
    <p:extLst>
      <p:ext uri="{BB962C8B-B14F-4D97-AF65-F5344CB8AC3E}">
        <p14:creationId xmlns:p14="http://schemas.microsoft.com/office/powerpoint/2010/main" val="13944105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158" y="484632"/>
            <a:ext cx="10055781" cy="1163890"/>
          </a:xfrm>
        </p:spPr>
        <p:txBody>
          <a:bodyPr>
            <a:normAutofit/>
          </a:bodyPr>
          <a:lstStyle/>
          <a:p>
            <a:r>
              <a:rPr lang="en-US" dirty="0">
                <a:solidFill>
                  <a:srgbClr val="FFC000"/>
                </a:solidFill>
              </a:rPr>
              <a:t>Israel's Sign:  Deuteronomy 30:6</a:t>
            </a:r>
          </a:p>
        </p:txBody>
      </p:sp>
      <p:sp>
        <p:nvSpPr>
          <p:cNvPr id="3" name="Content Placeholder 2"/>
          <p:cNvSpPr>
            <a:spLocks noGrp="1"/>
          </p:cNvSpPr>
          <p:nvPr>
            <p:ph idx="1"/>
          </p:nvPr>
        </p:nvSpPr>
        <p:spPr>
          <a:xfrm>
            <a:off x="5496339" y="1997764"/>
            <a:ext cx="4943062" cy="4098235"/>
          </a:xfrm>
        </p:spPr>
        <p:txBody>
          <a:bodyPr>
            <a:noAutofit/>
          </a:bodyPr>
          <a:lstStyle/>
          <a:p>
            <a:r>
              <a:rPr lang="en-US" sz="3200" b="1" baseline="30000" dirty="0"/>
              <a:t>6 </a:t>
            </a:r>
            <a:r>
              <a:rPr lang="en-US" sz="3200" dirty="0"/>
              <a:t>And the </a:t>
            </a:r>
            <a:r>
              <a:rPr lang="en-US" sz="3200" cap="small" dirty="0"/>
              <a:t>Lord</a:t>
            </a:r>
            <a:r>
              <a:rPr lang="en-US" sz="3200" dirty="0"/>
              <a:t> thy God will circumcise thine heart, and the heart of thy seed, to love the </a:t>
            </a:r>
            <a:r>
              <a:rPr lang="en-US" sz="3200" cap="small" dirty="0"/>
              <a:t>Lord</a:t>
            </a:r>
            <a:r>
              <a:rPr lang="en-US" sz="3200" dirty="0"/>
              <a:t> thy God with all thine heart, and with all thy soul, that thou </a:t>
            </a:r>
            <a:r>
              <a:rPr lang="en-US" sz="3200" dirty="0" err="1"/>
              <a:t>mayest</a:t>
            </a:r>
            <a:r>
              <a:rPr lang="en-US" sz="3200" dirty="0"/>
              <a:t> live.</a:t>
            </a:r>
          </a:p>
        </p:txBody>
      </p:sp>
      <p:pic>
        <p:nvPicPr>
          <p:cNvPr id="7172" name="Picture 4" descr="&quot;True circumcision is the rebirth of the human spirit….. - Ann Windso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1158" y="1997764"/>
            <a:ext cx="4425181" cy="40564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041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D3ABC-AD5F-D229-7249-FAE8B84A8F71}"/>
              </a:ext>
            </a:extLst>
          </p:cNvPr>
          <p:cNvSpPr>
            <a:spLocks noGrp="1"/>
          </p:cNvSpPr>
          <p:nvPr>
            <p:ph type="title"/>
          </p:nvPr>
        </p:nvSpPr>
        <p:spPr>
          <a:xfrm>
            <a:off x="551114" y="4492487"/>
            <a:ext cx="9815399" cy="1381539"/>
          </a:xfrm>
        </p:spPr>
        <p:txBody>
          <a:bodyPr>
            <a:normAutofit/>
          </a:bodyPr>
          <a:lstStyle/>
          <a:p>
            <a:r>
              <a:rPr lang="en-US" sz="2400" dirty="0">
                <a:solidFill>
                  <a:srgbClr val="FFC000"/>
                </a:solidFill>
              </a:rPr>
              <a:t>It’s meant to be a sign of faith for the Jewish people.  But we sinful humans find odd ways to misinterpret God’s plainest words.  A sign of faith isn’t a replacement for faith itself</a:t>
            </a:r>
            <a:endParaRPr lang="en-US" dirty="0">
              <a:solidFill>
                <a:srgbClr val="FFC000"/>
              </a:solidFill>
            </a:endParaRPr>
          </a:p>
        </p:txBody>
      </p:sp>
      <p:sp>
        <p:nvSpPr>
          <p:cNvPr id="6" name="TextBox 5">
            <a:extLst>
              <a:ext uri="{FF2B5EF4-FFF2-40B4-BE49-F238E27FC236}">
                <a16:creationId xmlns:a16="http://schemas.microsoft.com/office/drawing/2014/main" id="{915856BB-4A87-8435-874C-E4FC24B893EA}"/>
              </a:ext>
            </a:extLst>
          </p:cNvPr>
          <p:cNvSpPr txBox="1"/>
          <p:nvPr/>
        </p:nvSpPr>
        <p:spPr>
          <a:xfrm>
            <a:off x="680319" y="529223"/>
            <a:ext cx="9686194" cy="3416320"/>
          </a:xfrm>
          <a:prstGeom prst="rect">
            <a:avLst/>
          </a:prstGeom>
          <a:noFill/>
        </p:spPr>
        <p:txBody>
          <a:bodyPr wrap="square">
            <a:spAutoFit/>
          </a:bodyPr>
          <a:lstStyle/>
          <a:p>
            <a:r>
              <a:rPr lang="en-US" sz="3600" dirty="0"/>
              <a:t>Notice that it’s a matter of survival.  We need to love the Lord with everything we have, so that we might live.   The symbolism is everything here!  Circumcision becomes the symbol for an Israelite’s absolute love and trust in God. </a:t>
            </a:r>
          </a:p>
        </p:txBody>
      </p:sp>
    </p:spTree>
    <p:extLst>
      <p:ext uri="{BB962C8B-B14F-4D97-AF65-F5344CB8AC3E}">
        <p14:creationId xmlns:p14="http://schemas.microsoft.com/office/powerpoint/2010/main" val="40850156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7148" y="762928"/>
            <a:ext cx="10055781" cy="1163890"/>
          </a:xfrm>
        </p:spPr>
        <p:txBody>
          <a:bodyPr>
            <a:normAutofit/>
          </a:bodyPr>
          <a:lstStyle/>
          <a:p>
            <a:r>
              <a:rPr lang="en-US" dirty="0">
                <a:solidFill>
                  <a:schemeClr val="tx1"/>
                </a:solidFill>
              </a:rPr>
              <a:t>Explaining</a:t>
            </a:r>
            <a:r>
              <a:rPr lang="en-US" dirty="0">
                <a:solidFill>
                  <a:srgbClr val="C00000"/>
                </a:solidFill>
              </a:rPr>
              <a:t> </a:t>
            </a:r>
            <a:r>
              <a:rPr lang="en-US" dirty="0">
                <a:solidFill>
                  <a:srgbClr val="FFC000"/>
                </a:solidFill>
              </a:rPr>
              <a:t>Israel's Sign:  Romans 4:9-17</a:t>
            </a:r>
          </a:p>
        </p:txBody>
      </p:sp>
      <p:sp>
        <p:nvSpPr>
          <p:cNvPr id="3" name="Content Placeholder 2"/>
          <p:cNvSpPr>
            <a:spLocks noGrp="1"/>
          </p:cNvSpPr>
          <p:nvPr>
            <p:ph idx="1"/>
          </p:nvPr>
        </p:nvSpPr>
        <p:spPr>
          <a:xfrm>
            <a:off x="5708191" y="2137438"/>
            <a:ext cx="4800599" cy="4447478"/>
          </a:xfrm>
        </p:spPr>
        <p:txBody>
          <a:bodyPr>
            <a:noAutofit/>
          </a:bodyPr>
          <a:lstStyle/>
          <a:p>
            <a:r>
              <a:rPr lang="en-US" sz="3200" b="1" baseline="30000" dirty="0"/>
              <a:t>9 </a:t>
            </a:r>
            <a:r>
              <a:rPr lang="en-US" sz="3200" dirty="0"/>
              <a:t>Cometh this blessedness then upon the circumcision only, or upon the uncircumcision also? for we say that faith was reckoned to Abraham for righteousness.</a:t>
            </a:r>
          </a:p>
        </p:txBody>
      </p:sp>
      <p:pic>
        <p:nvPicPr>
          <p:cNvPr id="11266" name="Picture 2" descr="[49+] Christian Faith Wallpaper on WallpaperSafari"/>
          <p:cNvPicPr>
            <a:picLocks noChangeAspect="1" noChangeArrowheads="1"/>
          </p:cNvPicPr>
          <p:nvPr/>
        </p:nvPicPr>
        <p:blipFill rotWithShape="1">
          <a:blip r:embed="rId2">
            <a:extLst>
              <a:ext uri="{28A0092B-C50C-407E-A947-70E740481C1C}">
                <a14:useLocalDpi xmlns:a14="http://schemas.microsoft.com/office/drawing/2010/main" val="0"/>
              </a:ext>
            </a:extLst>
          </a:blip>
          <a:srcRect l="21876"/>
          <a:stretch/>
        </p:blipFill>
        <p:spPr bwMode="auto">
          <a:xfrm>
            <a:off x="607148" y="2137438"/>
            <a:ext cx="5101043" cy="4077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2519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767" y="772867"/>
            <a:ext cx="10055781" cy="1163890"/>
          </a:xfrm>
        </p:spPr>
        <p:txBody>
          <a:bodyPr>
            <a:normAutofit/>
          </a:bodyPr>
          <a:lstStyle/>
          <a:p>
            <a:r>
              <a:rPr lang="en-US" dirty="0">
                <a:solidFill>
                  <a:schemeClr val="tx1"/>
                </a:solidFill>
              </a:rPr>
              <a:t>Explaining</a:t>
            </a:r>
            <a:r>
              <a:rPr lang="en-US" dirty="0">
                <a:solidFill>
                  <a:srgbClr val="C00000"/>
                </a:solidFill>
              </a:rPr>
              <a:t> </a:t>
            </a:r>
            <a:r>
              <a:rPr lang="en-US" dirty="0">
                <a:solidFill>
                  <a:srgbClr val="FFC000"/>
                </a:solidFill>
              </a:rPr>
              <a:t>Israel's Sign: Romans 4:10-12</a:t>
            </a:r>
          </a:p>
        </p:txBody>
      </p:sp>
      <p:sp>
        <p:nvSpPr>
          <p:cNvPr id="3" name="Content Placeholder 2"/>
          <p:cNvSpPr>
            <a:spLocks noGrp="1"/>
          </p:cNvSpPr>
          <p:nvPr>
            <p:ph idx="1"/>
          </p:nvPr>
        </p:nvSpPr>
        <p:spPr>
          <a:xfrm>
            <a:off x="6251713" y="2180849"/>
            <a:ext cx="4217505" cy="4447478"/>
          </a:xfrm>
        </p:spPr>
        <p:txBody>
          <a:bodyPr>
            <a:noAutofit/>
          </a:bodyPr>
          <a:lstStyle/>
          <a:p>
            <a:r>
              <a:rPr lang="en-US" sz="3200" b="1" baseline="30000" dirty="0"/>
              <a:t>10 </a:t>
            </a:r>
            <a:r>
              <a:rPr lang="en-US" sz="3200" dirty="0"/>
              <a:t>How was it then reckoned? when he was in circumcision, or in uncircumcision? Not in circumcision, but in uncircumcision.</a:t>
            </a:r>
          </a:p>
        </p:txBody>
      </p:sp>
      <p:pic>
        <p:nvPicPr>
          <p:cNvPr id="12290" name="Picture 2" descr="Who was Abraham? - Biblword.net"/>
          <p:cNvPicPr>
            <a:picLocks noChangeAspect="1" noChangeArrowheads="1"/>
          </p:cNvPicPr>
          <p:nvPr/>
        </p:nvPicPr>
        <p:blipFill rotWithShape="1">
          <a:blip r:embed="rId2">
            <a:extLst>
              <a:ext uri="{28A0092B-C50C-407E-A947-70E740481C1C}">
                <a14:useLocalDpi xmlns:a14="http://schemas.microsoft.com/office/drawing/2010/main" val="0"/>
              </a:ext>
            </a:extLst>
          </a:blip>
          <a:srcRect l="8697" r="15844"/>
          <a:stretch/>
        </p:blipFill>
        <p:spPr bwMode="auto">
          <a:xfrm>
            <a:off x="1381538" y="2180849"/>
            <a:ext cx="4714461" cy="3743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1282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827" y="724916"/>
            <a:ext cx="10055781" cy="1163890"/>
          </a:xfrm>
        </p:spPr>
        <p:txBody>
          <a:bodyPr>
            <a:normAutofit/>
          </a:bodyPr>
          <a:lstStyle/>
          <a:p>
            <a:r>
              <a:rPr lang="en-US" dirty="0">
                <a:solidFill>
                  <a:schemeClr val="tx1"/>
                </a:solidFill>
              </a:rPr>
              <a:t>Explaining</a:t>
            </a:r>
            <a:r>
              <a:rPr lang="en-US" dirty="0">
                <a:solidFill>
                  <a:srgbClr val="C00000"/>
                </a:solidFill>
              </a:rPr>
              <a:t> </a:t>
            </a:r>
            <a:r>
              <a:rPr lang="en-US" dirty="0">
                <a:solidFill>
                  <a:srgbClr val="FFC000"/>
                </a:solidFill>
              </a:rPr>
              <a:t>Israel's Sign: Romans 4:11-12</a:t>
            </a:r>
          </a:p>
        </p:txBody>
      </p:sp>
      <p:sp>
        <p:nvSpPr>
          <p:cNvPr id="3" name="Content Placeholder 2"/>
          <p:cNvSpPr>
            <a:spLocks noGrp="1"/>
          </p:cNvSpPr>
          <p:nvPr>
            <p:ph idx="1"/>
          </p:nvPr>
        </p:nvSpPr>
        <p:spPr>
          <a:xfrm>
            <a:off x="4939748" y="2046087"/>
            <a:ext cx="5638800" cy="4627756"/>
          </a:xfrm>
        </p:spPr>
        <p:txBody>
          <a:bodyPr>
            <a:noAutofit/>
          </a:bodyPr>
          <a:lstStyle/>
          <a:p>
            <a:r>
              <a:rPr lang="en-US" sz="3200" b="1" baseline="30000" dirty="0"/>
              <a:t>11 </a:t>
            </a:r>
            <a:r>
              <a:rPr lang="en-US" sz="3200" dirty="0"/>
              <a:t>And he received the sign of circumcision, a seal of the righteousness of the faith which he had yet being uncircumcised: that he might be the father of all them that believe, though they be not circumcised; that righteousness might be imputed unto them also:</a:t>
            </a:r>
          </a:p>
        </p:txBody>
      </p:sp>
      <p:pic>
        <p:nvPicPr>
          <p:cNvPr id="13314" name="Picture 2" descr="Ezekiel 9-12 - Reading the Bible in a Year-2020"/>
          <p:cNvPicPr>
            <a:picLocks noChangeAspect="1" noChangeArrowheads="1"/>
          </p:cNvPicPr>
          <p:nvPr/>
        </p:nvPicPr>
        <p:blipFill rotWithShape="1">
          <a:blip r:embed="rId2">
            <a:extLst>
              <a:ext uri="{28A0092B-C50C-407E-A947-70E740481C1C}">
                <a14:useLocalDpi xmlns:a14="http://schemas.microsoft.com/office/drawing/2010/main" val="0"/>
              </a:ext>
            </a:extLst>
          </a:blip>
          <a:srcRect l="43002" r="6975"/>
          <a:stretch/>
        </p:blipFill>
        <p:spPr bwMode="auto">
          <a:xfrm>
            <a:off x="494688" y="2189281"/>
            <a:ext cx="4343400" cy="4341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013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1:2-21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a:bodyPr>
          <a:lstStyle/>
          <a:p>
            <a:r>
              <a:rPr lang="en-US" sz="4000" dirty="0"/>
              <a:t>2 Grace and peace be multiplied unto you through the knowledge of God, and of Jesus our Lord,</a:t>
            </a:r>
          </a:p>
        </p:txBody>
      </p:sp>
      <p:pic>
        <p:nvPicPr>
          <p:cNvPr id="2050" name="Picture 2" descr="What does God teach us in the letters of Peter? - Biblword.net">
            <a:extLst>
              <a:ext uri="{FF2B5EF4-FFF2-40B4-BE49-F238E27FC236}">
                <a16:creationId xmlns:a16="http://schemas.microsoft.com/office/drawing/2014/main" id="{44A40081-88EF-7B42-DBBC-B2DAE3A2DDE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96586" y="2555681"/>
            <a:ext cx="3494088" cy="31010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8771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1158" y="484632"/>
            <a:ext cx="10055781" cy="1163890"/>
          </a:xfrm>
        </p:spPr>
        <p:txBody>
          <a:bodyPr>
            <a:normAutofit/>
          </a:bodyPr>
          <a:lstStyle/>
          <a:p>
            <a:r>
              <a:rPr lang="en-US" dirty="0">
                <a:solidFill>
                  <a:schemeClr val="tx1"/>
                </a:solidFill>
              </a:rPr>
              <a:t>Explaining</a:t>
            </a:r>
            <a:r>
              <a:rPr lang="en-US" dirty="0">
                <a:solidFill>
                  <a:srgbClr val="C00000"/>
                </a:solidFill>
              </a:rPr>
              <a:t> </a:t>
            </a:r>
            <a:r>
              <a:rPr lang="en-US" dirty="0">
                <a:solidFill>
                  <a:srgbClr val="FFC000"/>
                </a:solidFill>
              </a:rPr>
              <a:t>Israel's Sign: Romans 4:12</a:t>
            </a:r>
          </a:p>
        </p:txBody>
      </p:sp>
      <p:sp>
        <p:nvSpPr>
          <p:cNvPr id="3" name="Content Placeholder 2"/>
          <p:cNvSpPr>
            <a:spLocks noGrp="1"/>
          </p:cNvSpPr>
          <p:nvPr>
            <p:ph idx="1"/>
          </p:nvPr>
        </p:nvSpPr>
        <p:spPr>
          <a:xfrm>
            <a:off x="4953000" y="2145479"/>
            <a:ext cx="5512904" cy="3629156"/>
          </a:xfrm>
        </p:spPr>
        <p:txBody>
          <a:bodyPr>
            <a:noAutofit/>
          </a:bodyPr>
          <a:lstStyle/>
          <a:p>
            <a:pPr marL="0" indent="0">
              <a:buNone/>
            </a:pPr>
            <a:r>
              <a:rPr lang="en-US" sz="3200" b="1" baseline="30000" dirty="0"/>
              <a:t>12 </a:t>
            </a:r>
            <a:r>
              <a:rPr lang="en-US" sz="3200" dirty="0"/>
              <a:t>And the father of circumcision to them who are not of the circumcision only, but who also walk in the steps of that faith of our father Abraham, which he had being yet uncircumcised.</a:t>
            </a:r>
          </a:p>
        </p:txBody>
      </p:sp>
      <p:pic>
        <p:nvPicPr>
          <p:cNvPr id="14338" name="Picture 2" descr="Free Images : tree, path, wilderness, trail, stream, green, jungle ..."/>
          <p:cNvPicPr>
            <a:picLocks noChangeAspect="1" noChangeArrowheads="1"/>
          </p:cNvPicPr>
          <p:nvPr/>
        </p:nvPicPr>
        <p:blipFill rotWithShape="1">
          <a:blip r:embed="rId2">
            <a:extLst>
              <a:ext uri="{28A0092B-C50C-407E-A947-70E740481C1C}">
                <a14:useLocalDpi xmlns:a14="http://schemas.microsoft.com/office/drawing/2010/main" val="0"/>
              </a:ext>
            </a:extLst>
          </a:blip>
          <a:srcRect l="7173" r="25316"/>
          <a:stretch/>
        </p:blipFill>
        <p:spPr bwMode="auto">
          <a:xfrm>
            <a:off x="838200" y="2251488"/>
            <a:ext cx="4114800" cy="40247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1086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D3ABC-AD5F-D229-7249-FAE8B84A8F71}"/>
              </a:ext>
            </a:extLst>
          </p:cNvPr>
          <p:cNvSpPr>
            <a:spLocks noGrp="1"/>
          </p:cNvSpPr>
          <p:nvPr>
            <p:ph type="title"/>
          </p:nvPr>
        </p:nvSpPr>
        <p:spPr>
          <a:xfrm>
            <a:off x="551114" y="4492487"/>
            <a:ext cx="9815399" cy="1381539"/>
          </a:xfrm>
        </p:spPr>
        <p:txBody>
          <a:bodyPr>
            <a:normAutofit/>
          </a:bodyPr>
          <a:lstStyle/>
          <a:p>
            <a:r>
              <a:rPr lang="en-US" sz="3200" dirty="0">
                <a:solidFill>
                  <a:srgbClr val="FFC000"/>
                </a:solidFill>
              </a:rPr>
              <a:t>But the Jewish sign of dedication to God was passed over in favor of a new symbol!  </a:t>
            </a:r>
          </a:p>
        </p:txBody>
      </p:sp>
      <p:sp>
        <p:nvSpPr>
          <p:cNvPr id="6" name="TextBox 5">
            <a:extLst>
              <a:ext uri="{FF2B5EF4-FFF2-40B4-BE49-F238E27FC236}">
                <a16:creationId xmlns:a16="http://schemas.microsoft.com/office/drawing/2014/main" id="{915856BB-4A87-8435-874C-E4FC24B893EA}"/>
              </a:ext>
            </a:extLst>
          </p:cNvPr>
          <p:cNvSpPr txBox="1"/>
          <p:nvPr/>
        </p:nvSpPr>
        <p:spPr>
          <a:xfrm>
            <a:off x="680319" y="360258"/>
            <a:ext cx="9686194" cy="4278094"/>
          </a:xfrm>
          <a:prstGeom prst="rect">
            <a:avLst/>
          </a:prstGeom>
          <a:noFill/>
        </p:spPr>
        <p:txBody>
          <a:bodyPr wrap="square">
            <a:spAutoFit/>
          </a:bodyPr>
          <a:lstStyle/>
          <a:p>
            <a:r>
              <a:rPr lang="en-US" sz="3400" cap="none" dirty="0"/>
              <a:t>Paul tells us clearly that circumcision was a seal for Abraham, “a seal of the righteousness of the faith which he had” before his circumcision.  The seal isn’t Abraham’s faith itself, but a marker, sign, or token that his faith existed.  It was evidence that Abraham trusted in God (righteousness by faith) above his own flesh (righteousness by works). </a:t>
            </a:r>
            <a:endParaRPr lang="en-US" sz="3400" dirty="0"/>
          </a:p>
        </p:txBody>
      </p:sp>
    </p:spTree>
    <p:extLst>
      <p:ext uri="{BB962C8B-B14F-4D97-AF65-F5344CB8AC3E}">
        <p14:creationId xmlns:p14="http://schemas.microsoft.com/office/powerpoint/2010/main" val="28784891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46CF4-6EF5-0A76-F8CF-6EEABD549F26}"/>
              </a:ext>
            </a:extLst>
          </p:cNvPr>
          <p:cNvSpPr>
            <a:spLocks noGrp="1"/>
          </p:cNvSpPr>
          <p:nvPr>
            <p:ph type="title"/>
          </p:nvPr>
        </p:nvSpPr>
        <p:spPr>
          <a:xfrm>
            <a:off x="477079" y="753228"/>
            <a:ext cx="9817104" cy="1080938"/>
          </a:xfrm>
        </p:spPr>
        <p:txBody>
          <a:bodyPr/>
          <a:lstStyle/>
          <a:p>
            <a:r>
              <a:rPr lang="en-US" dirty="0"/>
              <a:t>The Seal of Baptism</a:t>
            </a:r>
          </a:p>
        </p:txBody>
      </p:sp>
      <p:sp>
        <p:nvSpPr>
          <p:cNvPr id="3" name="Content Placeholder 2">
            <a:extLst>
              <a:ext uri="{FF2B5EF4-FFF2-40B4-BE49-F238E27FC236}">
                <a16:creationId xmlns:a16="http://schemas.microsoft.com/office/drawing/2014/main" id="{085A10B6-95B4-492F-4E34-6BC7AF948628}"/>
              </a:ext>
            </a:extLst>
          </p:cNvPr>
          <p:cNvSpPr>
            <a:spLocks noGrp="1"/>
          </p:cNvSpPr>
          <p:nvPr>
            <p:ph sz="half" idx="1"/>
          </p:nvPr>
        </p:nvSpPr>
        <p:spPr>
          <a:xfrm>
            <a:off x="318052" y="2107096"/>
            <a:ext cx="5645426" cy="4331799"/>
          </a:xfrm>
        </p:spPr>
        <p:txBody>
          <a:bodyPr>
            <a:normAutofit fontScale="92500" lnSpcReduction="10000"/>
          </a:bodyPr>
          <a:lstStyle/>
          <a:p>
            <a:pPr marL="0" indent="0">
              <a:buNone/>
            </a:pPr>
            <a:r>
              <a:rPr lang="en-US" sz="3200" cap="none" dirty="0"/>
              <a:t>In the New Testament, circumcision is set aside as the sign of the covenant, as a sign of righteousness by faith, and in its place is the sign of baptism.  The idea of cutting off a person’s inclinations to make room for God’s plans hadn’t changed though!  The symbolism just expanded slightly. </a:t>
            </a:r>
            <a:endParaRPr lang="en-US" sz="3200" dirty="0"/>
          </a:p>
          <a:p>
            <a:pPr marL="0" indent="0">
              <a:buNone/>
            </a:pPr>
            <a:endParaRPr lang="en-US" dirty="0"/>
          </a:p>
        </p:txBody>
      </p:sp>
      <p:sp>
        <p:nvSpPr>
          <p:cNvPr id="4" name="Content Placeholder 3">
            <a:extLst>
              <a:ext uri="{FF2B5EF4-FFF2-40B4-BE49-F238E27FC236}">
                <a16:creationId xmlns:a16="http://schemas.microsoft.com/office/drawing/2014/main" id="{487B8836-B058-B046-8A7C-D415B0AE24B5}"/>
              </a:ext>
            </a:extLst>
          </p:cNvPr>
          <p:cNvSpPr>
            <a:spLocks noGrp="1"/>
          </p:cNvSpPr>
          <p:nvPr>
            <p:ph sz="half" idx="2"/>
          </p:nvPr>
        </p:nvSpPr>
        <p:spPr>
          <a:xfrm>
            <a:off x="5963478" y="2107096"/>
            <a:ext cx="4472609" cy="4331799"/>
          </a:xfrm>
          <a:solidFill>
            <a:schemeClr val="bg1">
              <a:lumMod val="85000"/>
              <a:lumOff val="15000"/>
            </a:schemeClr>
          </a:solidFill>
        </p:spPr>
        <p:txBody>
          <a:bodyPr>
            <a:noAutofit/>
          </a:bodyPr>
          <a:lstStyle/>
          <a:p>
            <a:pPr marL="0" indent="0">
              <a:buNone/>
            </a:pPr>
            <a:r>
              <a:rPr lang="en-US" sz="3000" dirty="0">
                <a:solidFill>
                  <a:srgbClr val="FFC000"/>
                </a:solidFill>
              </a:rPr>
              <a:t>Instead of symbolically cutting the flesh, baptism symbolically cuts off a person’s life—at least, as it is currently being lived.  It’s replaced, not with just an altered body, but with an altered way of living. </a:t>
            </a:r>
            <a:endParaRPr lang="en-US" sz="3000" dirty="0"/>
          </a:p>
        </p:txBody>
      </p:sp>
    </p:spTree>
    <p:extLst>
      <p:ext uri="{BB962C8B-B14F-4D97-AF65-F5344CB8AC3E}">
        <p14:creationId xmlns:p14="http://schemas.microsoft.com/office/powerpoint/2010/main" val="29683746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662" y="689366"/>
            <a:ext cx="10435043" cy="1163890"/>
          </a:xfrm>
        </p:spPr>
        <p:txBody>
          <a:bodyPr>
            <a:noAutofit/>
          </a:bodyPr>
          <a:lstStyle/>
          <a:p>
            <a:r>
              <a:rPr lang="en-US" sz="4400" dirty="0"/>
              <a:t>Spiritual Israel's </a:t>
            </a:r>
            <a:r>
              <a:rPr lang="en-US" sz="4400" dirty="0">
                <a:solidFill>
                  <a:srgbClr val="FFC000"/>
                </a:solidFill>
              </a:rPr>
              <a:t>Sign: Ephesians 1:9-14</a:t>
            </a:r>
          </a:p>
        </p:txBody>
      </p:sp>
      <p:sp>
        <p:nvSpPr>
          <p:cNvPr id="3" name="Content Placeholder 2"/>
          <p:cNvSpPr>
            <a:spLocks noGrp="1"/>
          </p:cNvSpPr>
          <p:nvPr>
            <p:ph idx="1"/>
          </p:nvPr>
        </p:nvSpPr>
        <p:spPr>
          <a:xfrm>
            <a:off x="4403036" y="2106438"/>
            <a:ext cx="6781799" cy="4627756"/>
          </a:xfrm>
        </p:spPr>
        <p:txBody>
          <a:bodyPr>
            <a:noAutofit/>
          </a:bodyPr>
          <a:lstStyle/>
          <a:p>
            <a:r>
              <a:rPr lang="en-US" sz="3200" b="1" baseline="30000" dirty="0"/>
              <a:t>9 </a:t>
            </a:r>
            <a:r>
              <a:rPr lang="en-US" sz="3200" dirty="0"/>
              <a:t>Having made known unto us the mystery of his will, according to his good pleasure which he hath purposed in himself:</a:t>
            </a:r>
          </a:p>
          <a:p>
            <a:r>
              <a:rPr lang="en-US" sz="3200" b="1" baseline="30000" dirty="0"/>
              <a:t>10 </a:t>
            </a:r>
            <a:r>
              <a:rPr lang="en-US" sz="3200" dirty="0"/>
              <a:t>That in the dispensation of the </a:t>
            </a:r>
            <a:r>
              <a:rPr lang="en-US" sz="3200" dirty="0" err="1"/>
              <a:t>fulness</a:t>
            </a:r>
            <a:r>
              <a:rPr lang="en-US" sz="3200" dirty="0"/>
              <a:t> of times he might gather together in one all things in Christ, both which are in heaven, and which are on earth; even in him:</a:t>
            </a:r>
          </a:p>
        </p:txBody>
      </p:sp>
      <p:pic>
        <p:nvPicPr>
          <p:cNvPr id="34818" name="Picture 2" descr="JESUS CHRIST ~ KING OF KINGS - YouTube"/>
          <p:cNvPicPr>
            <a:picLocks noChangeAspect="1" noChangeArrowheads="1"/>
          </p:cNvPicPr>
          <p:nvPr/>
        </p:nvPicPr>
        <p:blipFill rotWithShape="1">
          <a:blip r:embed="rId2">
            <a:extLst>
              <a:ext uri="{28A0092B-C50C-407E-A947-70E740481C1C}">
                <a14:useLocalDpi xmlns:a14="http://schemas.microsoft.com/office/drawing/2010/main" val="0"/>
              </a:ext>
            </a:extLst>
          </a:blip>
          <a:srcRect l="16878" t="3008" r="37552" b="-3008"/>
          <a:stretch/>
        </p:blipFill>
        <p:spPr bwMode="auto">
          <a:xfrm>
            <a:off x="679028" y="2234677"/>
            <a:ext cx="3549608" cy="4371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004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58" y="590287"/>
            <a:ext cx="10435043" cy="1163890"/>
          </a:xfrm>
        </p:spPr>
        <p:txBody>
          <a:bodyPr>
            <a:noAutofit/>
          </a:bodyPr>
          <a:lstStyle/>
          <a:p>
            <a:r>
              <a:rPr lang="en-US" sz="4400" dirty="0"/>
              <a:t>Spiritual Israel's </a:t>
            </a:r>
            <a:r>
              <a:rPr lang="en-US" sz="4400" dirty="0">
                <a:solidFill>
                  <a:srgbClr val="FFC000"/>
                </a:solidFill>
              </a:rPr>
              <a:t>Sign: Ephesians 1:11-14</a:t>
            </a:r>
          </a:p>
        </p:txBody>
      </p:sp>
      <p:sp>
        <p:nvSpPr>
          <p:cNvPr id="3" name="Content Placeholder 2"/>
          <p:cNvSpPr>
            <a:spLocks noGrp="1"/>
          </p:cNvSpPr>
          <p:nvPr>
            <p:ph idx="1"/>
          </p:nvPr>
        </p:nvSpPr>
        <p:spPr>
          <a:xfrm>
            <a:off x="4419601" y="2095783"/>
            <a:ext cx="6248399" cy="4627756"/>
          </a:xfrm>
        </p:spPr>
        <p:txBody>
          <a:bodyPr>
            <a:noAutofit/>
          </a:bodyPr>
          <a:lstStyle/>
          <a:p>
            <a:r>
              <a:rPr lang="en-US" sz="3200" b="1" baseline="30000" dirty="0"/>
              <a:t>11 </a:t>
            </a:r>
            <a:r>
              <a:rPr lang="en-US" sz="3200" dirty="0"/>
              <a:t>In whom also we have obtained an inheritance, being predestinated according to the purpose of him who </a:t>
            </a:r>
            <a:r>
              <a:rPr lang="en-US" sz="3200" dirty="0" err="1"/>
              <a:t>worketh</a:t>
            </a:r>
            <a:r>
              <a:rPr lang="en-US" sz="3200" dirty="0"/>
              <a:t> all things after the counsel of his own will:</a:t>
            </a:r>
          </a:p>
          <a:p>
            <a:r>
              <a:rPr lang="en-US" sz="3200" b="1" baseline="30000" dirty="0"/>
              <a:t>12 </a:t>
            </a:r>
            <a:r>
              <a:rPr lang="en-US" sz="3200" dirty="0"/>
              <a:t>That we should be to the praise of his glory, who first trusted in Christ.</a:t>
            </a:r>
          </a:p>
        </p:txBody>
      </p:sp>
      <p:pic>
        <p:nvPicPr>
          <p:cNvPr id="35842" name="Picture 2" descr="Our Inheritance - What Then Why Now"/>
          <p:cNvPicPr>
            <a:picLocks noChangeAspect="1" noChangeArrowheads="1"/>
          </p:cNvPicPr>
          <p:nvPr/>
        </p:nvPicPr>
        <p:blipFill rotWithShape="1">
          <a:blip r:embed="rId2">
            <a:extLst>
              <a:ext uri="{28A0092B-C50C-407E-A947-70E740481C1C}">
                <a14:useLocalDpi xmlns:a14="http://schemas.microsoft.com/office/drawing/2010/main" val="0"/>
              </a:ext>
            </a:extLst>
          </a:blip>
          <a:srcRect l="21623" r="17618"/>
          <a:stretch/>
        </p:blipFill>
        <p:spPr bwMode="auto">
          <a:xfrm>
            <a:off x="401434" y="2372140"/>
            <a:ext cx="3945278" cy="365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56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941" y="693354"/>
            <a:ext cx="10435043" cy="1163890"/>
          </a:xfrm>
        </p:spPr>
        <p:txBody>
          <a:bodyPr>
            <a:noAutofit/>
          </a:bodyPr>
          <a:lstStyle/>
          <a:p>
            <a:r>
              <a:rPr lang="en-US" sz="4400" dirty="0"/>
              <a:t>Spiritual Israel's </a:t>
            </a:r>
            <a:r>
              <a:rPr lang="en-US" sz="4400" dirty="0">
                <a:solidFill>
                  <a:srgbClr val="FFC000"/>
                </a:solidFill>
              </a:rPr>
              <a:t>Sign: Ephesians 1:13-14</a:t>
            </a:r>
          </a:p>
        </p:txBody>
      </p:sp>
      <p:sp>
        <p:nvSpPr>
          <p:cNvPr id="3" name="Content Placeholder 2"/>
          <p:cNvSpPr>
            <a:spLocks noGrp="1"/>
          </p:cNvSpPr>
          <p:nvPr>
            <p:ph idx="1"/>
          </p:nvPr>
        </p:nvSpPr>
        <p:spPr>
          <a:xfrm>
            <a:off x="4377572" y="2066652"/>
            <a:ext cx="6553199" cy="4627756"/>
          </a:xfrm>
        </p:spPr>
        <p:txBody>
          <a:bodyPr>
            <a:noAutofit/>
          </a:bodyPr>
          <a:lstStyle/>
          <a:p>
            <a:r>
              <a:rPr lang="en-US" sz="3200" b="1" baseline="30000" dirty="0"/>
              <a:t>13 </a:t>
            </a:r>
            <a:r>
              <a:rPr lang="en-US" sz="3200" dirty="0"/>
              <a:t>In whom ye also trusted, after that ye heard the word of truth, the gospel of your salvation: in whom also after that ye believed,</a:t>
            </a:r>
            <a:r>
              <a:rPr lang="en-US" sz="3200" dirty="0">
                <a:highlight>
                  <a:srgbClr val="000000"/>
                </a:highlight>
              </a:rPr>
              <a:t> ye were sealed with that holy Spirit of promise</a:t>
            </a:r>
            <a:r>
              <a:rPr lang="en-US" sz="3200" dirty="0"/>
              <a:t>,</a:t>
            </a:r>
          </a:p>
          <a:p>
            <a:r>
              <a:rPr lang="en-US" sz="3200" b="1" baseline="30000" dirty="0"/>
              <a:t>14 </a:t>
            </a:r>
            <a:r>
              <a:rPr lang="en-US" sz="3200" dirty="0">
                <a:highlight>
                  <a:srgbClr val="000000"/>
                </a:highlight>
              </a:rPr>
              <a:t>Which is the earnest of our inheritance until the redemption </a:t>
            </a:r>
            <a:r>
              <a:rPr lang="en-US" sz="3200" dirty="0"/>
              <a:t>of the purchased possession, unto the praise of his glory.</a:t>
            </a:r>
          </a:p>
        </p:txBody>
      </p:sp>
      <p:pic>
        <p:nvPicPr>
          <p:cNvPr id="36866" name="Picture 2" descr="Jesus Baptism | eBibleTeacher"/>
          <p:cNvPicPr>
            <a:picLocks noChangeAspect="1" noChangeArrowheads="1"/>
          </p:cNvPicPr>
          <p:nvPr/>
        </p:nvPicPr>
        <p:blipFill rotWithShape="1">
          <a:blip r:embed="rId2">
            <a:extLst>
              <a:ext uri="{28A0092B-C50C-407E-A947-70E740481C1C}">
                <a14:useLocalDpi xmlns:a14="http://schemas.microsoft.com/office/drawing/2010/main" val="0"/>
              </a:ext>
            </a:extLst>
          </a:blip>
          <a:srcRect l="15190" r="15612"/>
          <a:stretch/>
        </p:blipFill>
        <p:spPr bwMode="auto">
          <a:xfrm>
            <a:off x="549971" y="2309191"/>
            <a:ext cx="3827601" cy="4142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494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D3ABC-AD5F-D229-7249-FAE8B84A8F71}"/>
              </a:ext>
            </a:extLst>
          </p:cNvPr>
          <p:cNvSpPr>
            <a:spLocks noGrp="1"/>
          </p:cNvSpPr>
          <p:nvPr>
            <p:ph type="title"/>
          </p:nvPr>
        </p:nvSpPr>
        <p:spPr>
          <a:xfrm>
            <a:off x="441784" y="4492487"/>
            <a:ext cx="9815399" cy="1381539"/>
          </a:xfrm>
        </p:spPr>
        <p:txBody>
          <a:bodyPr>
            <a:noAutofit/>
          </a:bodyPr>
          <a:lstStyle/>
          <a:p>
            <a:r>
              <a:rPr lang="en-US" sz="2700" dirty="0">
                <a:solidFill>
                  <a:srgbClr val="FFC000"/>
                </a:solidFill>
              </a:rPr>
              <a:t>Notice how the seal of baptism always seems to be mentioned in connection with abandoning sin and self.  This is the same circumcision of the heart that Deuteronomy mentioned. </a:t>
            </a:r>
          </a:p>
        </p:txBody>
      </p:sp>
      <p:sp>
        <p:nvSpPr>
          <p:cNvPr id="6" name="TextBox 5">
            <a:extLst>
              <a:ext uri="{FF2B5EF4-FFF2-40B4-BE49-F238E27FC236}">
                <a16:creationId xmlns:a16="http://schemas.microsoft.com/office/drawing/2014/main" id="{915856BB-4A87-8435-874C-E4FC24B893EA}"/>
              </a:ext>
            </a:extLst>
          </p:cNvPr>
          <p:cNvSpPr txBox="1"/>
          <p:nvPr/>
        </p:nvSpPr>
        <p:spPr>
          <a:xfrm>
            <a:off x="680319" y="360258"/>
            <a:ext cx="9686194" cy="3754874"/>
          </a:xfrm>
          <a:prstGeom prst="rect">
            <a:avLst/>
          </a:prstGeom>
          <a:noFill/>
        </p:spPr>
        <p:txBody>
          <a:bodyPr wrap="square">
            <a:spAutoFit/>
          </a:bodyPr>
          <a:lstStyle/>
          <a:p>
            <a:r>
              <a:rPr lang="en-US" sz="3400" cap="none" dirty="0"/>
              <a:t>Paul describes a sealing (baptism) in connection with conversion and reception of the gift of the Holy Spirit. He calls this gift a “deposit” or “down payment” given to all believers as an assurance of the complete redemption and future inheritance they will receive when Jesus comes.</a:t>
            </a:r>
            <a:endParaRPr lang="en-US" sz="3400" dirty="0"/>
          </a:p>
        </p:txBody>
      </p:sp>
    </p:spTree>
    <p:extLst>
      <p:ext uri="{BB962C8B-B14F-4D97-AF65-F5344CB8AC3E}">
        <p14:creationId xmlns:p14="http://schemas.microsoft.com/office/powerpoint/2010/main" val="17326233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35B44-71FE-5123-D713-911C7F4E058D}"/>
              </a:ext>
            </a:extLst>
          </p:cNvPr>
          <p:cNvSpPr txBox="1">
            <a:spLocks/>
          </p:cNvSpPr>
          <p:nvPr/>
        </p:nvSpPr>
        <p:spPr>
          <a:xfrm>
            <a:off x="714096" y="655982"/>
            <a:ext cx="9278743" cy="4059936"/>
          </a:xfrm>
          <a:prstGeom prst="rect">
            <a:avLst/>
          </a:prstGeom>
        </p:spPr>
        <p:txBody>
          <a:bodyPr>
            <a:noAutofit/>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r>
              <a:rPr lang="en-US" sz="4800" b="1" dirty="0"/>
              <a:t>The seal of God is a sign of God’s ownership and protection of His people.  </a:t>
            </a:r>
            <a:br>
              <a:rPr lang="en-US" sz="4400" b="1" dirty="0"/>
            </a:br>
            <a:r>
              <a:rPr lang="en-US" sz="4400" b="1" dirty="0"/>
              <a:t>It recognizes that they have chosen HIM above all else.  </a:t>
            </a:r>
            <a:endParaRPr lang="en-US" sz="4800" dirty="0"/>
          </a:p>
        </p:txBody>
      </p:sp>
      <p:sp>
        <p:nvSpPr>
          <p:cNvPr id="3" name="Text Placeholder 2">
            <a:extLst>
              <a:ext uri="{FF2B5EF4-FFF2-40B4-BE49-F238E27FC236}">
                <a16:creationId xmlns:a16="http://schemas.microsoft.com/office/drawing/2014/main" id="{9E67C284-3608-DC8A-9432-2703096629A2}"/>
              </a:ext>
            </a:extLst>
          </p:cNvPr>
          <p:cNvSpPr txBox="1">
            <a:spLocks/>
          </p:cNvSpPr>
          <p:nvPr/>
        </p:nvSpPr>
        <p:spPr>
          <a:xfrm>
            <a:off x="714096" y="4334256"/>
            <a:ext cx="11033955" cy="2175874"/>
          </a:xfrm>
          <a:prstGeom prst="rect">
            <a:avLst/>
          </a:prstGeom>
          <a:solidFill>
            <a:schemeClr val="bg1">
              <a:lumMod val="85000"/>
              <a:lumOff val="15000"/>
            </a:schemeClr>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3600" dirty="0"/>
              <a:t>The book of Revelation pictures another sealing just prior to the second advent.  It is contrasted to a mark placed on certain people in that same timeframe.  </a:t>
            </a:r>
            <a:endParaRPr lang="en-US" sz="3600" b="1" dirty="0"/>
          </a:p>
        </p:txBody>
      </p:sp>
    </p:spTree>
    <p:extLst>
      <p:ext uri="{BB962C8B-B14F-4D97-AF65-F5344CB8AC3E}">
        <p14:creationId xmlns:p14="http://schemas.microsoft.com/office/powerpoint/2010/main" val="202295379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Final Seal</a:t>
            </a:r>
            <a:r>
              <a:rPr lang="en-US" dirty="0">
                <a:solidFill>
                  <a:srgbClr val="FFC000"/>
                </a:solidFill>
              </a:rPr>
              <a:t>:  Revelation 7:2-4</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336872"/>
            <a:ext cx="6615001" cy="3599317"/>
          </a:xfrm>
        </p:spPr>
        <p:txBody>
          <a:bodyPr>
            <a:normAutofit/>
          </a:bodyPr>
          <a:lstStyle/>
          <a:p>
            <a:r>
              <a:rPr lang="en-US" sz="3600" dirty="0"/>
              <a:t>2 And I saw another angel ascending from the east, having the seal of the living God: and he cried with a loud voice to the four angels, to whom it was given to hurt the earth and the sea,</a:t>
            </a:r>
          </a:p>
        </p:txBody>
      </p:sp>
      <p:pic>
        <p:nvPicPr>
          <p:cNvPr id="5" name="Picture 2" descr="Angel with the Seal of God | Jesus pictures, Revelation, Angel">
            <a:extLst>
              <a:ext uri="{FF2B5EF4-FFF2-40B4-BE49-F238E27FC236}">
                <a16:creationId xmlns:a16="http://schemas.microsoft.com/office/drawing/2014/main" id="{A9C124FF-D7A1-C7C3-6736-CB8B378068E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46619" y="2337326"/>
            <a:ext cx="2849861"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90071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Final Seal</a:t>
            </a:r>
            <a:r>
              <a:rPr lang="en-US" dirty="0">
                <a:solidFill>
                  <a:srgbClr val="FFC000"/>
                </a:solidFill>
              </a:rPr>
              <a:t>:  Revelation 7:3-4</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336872"/>
            <a:ext cx="5730418" cy="3599317"/>
          </a:xfrm>
        </p:spPr>
        <p:txBody>
          <a:bodyPr>
            <a:normAutofit/>
          </a:bodyPr>
          <a:lstStyle/>
          <a:p>
            <a:r>
              <a:rPr lang="en-US" sz="3600" dirty="0"/>
              <a:t>3 Saying, Hurt not the earth, neither the sea, nor the trees, till we have sealed the servants of our God in their foreheads.</a:t>
            </a:r>
          </a:p>
        </p:txBody>
      </p:sp>
      <p:pic>
        <p:nvPicPr>
          <p:cNvPr id="2050" name="Picture 2" descr="Revelation 7:2-3 - &quot;And I saw another angel ascending from ...">
            <a:extLst>
              <a:ext uri="{FF2B5EF4-FFF2-40B4-BE49-F238E27FC236}">
                <a16:creationId xmlns:a16="http://schemas.microsoft.com/office/drawing/2014/main" id="{34EA8D6B-0A5B-BE5A-4D23-A18722A5895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670391" y="2455816"/>
            <a:ext cx="4881955" cy="3766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525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1:3-21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1087825" y="2335741"/>
            <a:ext cx="5094313" cy="3599317"/>
          </a:xfrm>
        </p:spPr>
        <p:txBody>
          <a:bodyPr>
            <a:normAutofit fontScale="92500"/>
          </a:bodyPr>
          <a:lstStyle/>
          <a:p>
            <a:r>
              <a:rPr lang="en-US" sz="3600" dirty="0"/>
              <a:t>3 According as his divine power hath given unto us all things that pertain unto life and godliness, through the knowledge of him that hath called us to glory and virtue:</a:t>
            </a:r>
          </a:p>
        </p:txBody>
      </p:sp>
      <p:pic>
        <p:nvPicPr>
          <p:cNvPr id="3074" name="Picture 2" descr="18,058 Bible Writing Royalty-Free Images, Stock Photos &amp; Pictures |  Shutterstock">
            <a:extLst>
              <a:ext uri="{FF2B5EF4-FFF2-40B4-BE49-F238E27FC236}">
                <a16:creationId xmlns:a16="http://schemas.microsoft.com/office/drawing/2014/main" id="{55C2D746-3CD8-FEC3-5946-1C3252306CE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7425" r="20637"/>
          <a:stretch/>
        </p:blipFill>
        <p:spPr bwMode="auto">
          <a:xfrm>
            <a:off x="6417368" y="2494460"/>
            <a:ext cx="3945836" cy="3281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16434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Final Seal</a:t>
            </a:r>
            <a:r>
              <a:rPr lang="en-US" dirty="0">
                <a:solidFill>
                  <a:srgbClr val="FFC000"/>
                </a:solidFill>
              </a:rPr>
              <a:t>:  Revelation 7:4</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336872"/>
            <a:ext cx="5730418" cy="3599317"/>
          </a:xfrm>
        </p:spPr>
        <p:txBody>
          <a:bodyPr>
            <a:normAutofit/>
          </a:bodyPr>
          <a:lstStyle/>
          <a:p>
            <a:r>
              <a:rPr lang="en-US" sz="3600" dirty="0"/>
              <a:t>4 And I heard the number of them which were sealed: and there were sealed an hundred and forty and four thousand of all the tribes of the children of Israel.</a:t>
            </a:r>
          </a:p>
        </p:txBody>
      </p:sp>
      <p:pic>
        <p:nvPicPr>
          <p:cNvPr id="3074" name="Picture 2" descr="Are the 144,000 spoken of in Revelation 7:4 virgins?">
            <a:extLst>
              <a:ext uri="{FF2B5EF4-FFF2-40B4-BE49-F238E27FC236}">
                <a16:creationId xmlns:a16="http://schemas.microsoft.com/office/drawing/2014/main" id="{922E6630-880F-4BC8-C45B-42D8BC5CF71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10740" y="2486413"/>
            <a:ext cx="4216090" cy="3159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7463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Old Testament Echoes</a:t>
            </a:r>
            <a:r>
              <a:rPr lang="en-US" dirty="0">
                <a:solidFill>
                  <a:srgbClr val="FFC000"/>
                </a:solidFill>
              </a:rPr>
              <a:t>:  Ezekiel 9:1-6</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336872"/>
            <a:ext cx="5730418" cy="3599317"/>
          </a:xfrm>
        </p:spPr>
        <p:txBody>
          <a:bodyPr>
            <a:normAutofit/>
          </a:bodyPr>
          <a:lstStyle/>
          <a:p>
            <a:r>
              <a:rPr lang="en-US" sz="3600" dirty="0"/>
              <a:t>9 He cried also in mine ears with a loud voice, saying, Cause them that have charge over the city to draw near, even every man with his destroying weapon in his hand.</a:t>
            </a:r>
          </a:p>
        </p:txBody>
      </p:sp>
      <p:pic>
        <p:nvPicPr>
          <p:cNvPr id="5122" name="Picture 2" descr="Ezekiel 9: Before or After the Close of Probation?">
            <a:extLst>
              <a:ext uri="{FF2B5EF4-FFF2-40B4-BE49-F238E27FC236}">
                <a16:creationId xmlns:a16="http://schemas.microsoft.com/office/drawing/2014/main" id="{96AEEEE7-12A9-BB36-2C0D-DD525A66C9F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48346" y="2336872"/>
            <a:ext cx="4080599" cy="3422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756052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Old Testament Echoes</a:t>
            </a:r>
            <a:r>
              <a:rPr lang="en-US" dirty="0">
                <a:solidFill>
                  <a:srgbClr val="FFC000"/>
                </a:solidFill>
              </a:rPr>
              <a:t>:  Ezekiel 9:2-6</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179782"/>
            <a:ext cx="6006805" cy="4230957"/>
          </a:xfrm>
        </p:spPr>
        <p:txBody>
          <a:bodyPr>
            <a:normAutofit fontScale="92500" lnSpcReduction="10000"/>
          </a:bodyPr>
          <a:lstStyle/>
          <a:p>
            <a:r>
              <a:rPr lang="en-US" sz="3600" dirty="0"/>
              <a:t>2 And, behold, six men came from the way of the higher gate, which lieth toward the north, and every man a slaughter weapon in his hand; and one man among them was clothed with linen, with a writer's inkhorn by his side: and they went in, and stood beside the </a:t>
            </a:r>
            <a:r>
              <a:rPr lang="en-US" sz="3600" dirty="0" err="1"/>
              <a:t>brasen</a:t>
            </a:r>
            <a:r>
              <a:rPr lang="en-US" sz="3600" dirty="0"/>
              <a:t> altar.</a:t>
            </a:r>
          </a:p>
        </p:txBody>
      </p:sp>
      <p:pic>
        <p:nvPicPr>
          <p:cNvPr id="12" name="Content Placeholder 11">
            <a:extLst>
              <a:ext uri="{FF2B5EF4-FFF2-40B4-BE49-F238E27FC236}">
                <a16:creationId xmlns:a16="http://schemas.microsoft.com/office/drawing/2014/main" id="{C3E524C1-4AC7-8D03-951D-2C6409BB8372}"/>
              </a:ext>
            </a:extLst>
          </p:cNvPr>
          <p:cNvPicPr>
            <a:picLocks noGrp="1" noChangeAspect="1"/>
          </p:cNvPicPr>
          <p:nvPr>
            <p:ph idx="1"/>
          </p:nvPr>
        </p:nvPicPr>
        <p:blipFill>
          <a:blip r:embed="rId2"/>
          <a:stretch>
            <a:fillRect/>
          </a:stretch>
        </p:blipFill>
        <p:spPr bwMode="auto">
          <a:xfrm>
            <a:off x="6813578" y="2385837"/>
            <a:ext cx="3612976"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9391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Old Testament Echoes</a:t>
            </a:r>
            <a:r>
              <a:rPr lang="en-US" dirty="0">
                <a:solidFill>
                  <a:srgbClr val="FFC000"/>
                </a:solidFill>
              </a:rPr>
              <a:t>:  Ezekiel 9:3-6</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336872"/>
            <a:ext cx="5730418" cy="4073867"/>
          </a:xfrm>
        </p:spPr>
        <p:txBody>
          <a:bodyPr>
            <a:normAutofit lnSpcReduction="10000"/>
          </a:bodyPr>
          <a:lstStyle/>
          <a:p>
            <a:r>
              <a:rPr lang="en-US" sz="3600" dirty="0"/>
              <a:t>3 And the glory of the God of Israel was gone up from the cherub, whereupon he was, to the threshold of the house. And he called to the man clothed with linen, which had the writer's inkhorn by his side;</a:t>
            </a:r>
          </a:p>
        </p:txBody>
      </p:sp>
      <p:pic>
        <p:nvPicPr>
          <p:cNvPr id="7170" name="Picture 2" descr="Ezekiel 9:3 Artwork | Bible Art">
            <a:extLst>
              <a:ext uri="{FF2B5EF4-FFF2-40B4-BE49-F238E27FC236}">
                <a16:creationId xmlns:a16="http://schemas.microsoft.com/office/drawing/2014/main" id="{4B7E1B09-9514-D9DC-3E89-DF00481748F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10740" y="2336872"/>
            <a:ext cx="4039366" cy="4039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97406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Old Testament Echoes</a:t>
            </a:r>
            <a:r>
              <a:rPr lang="en-US" dirty="0">
                <a:solidFill>
                  <a:srgbClr val="FFC000"/>
                </a:solidFill>
              </a:rPr>
              <a:t>:  Ezekiel 9:4-6</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131722"/>
            <a:ext cx="5415678" cy="4279018"/>
          </a:xfrm>
        </p:spPr>
        <p:txBody>
          <a:bodyPr>
            <a:normAutofit fontScale="92500"/>
          </a:bodyPr>
          <a:lstStyle/>
          <a:p>
            <a:r>
              <a:rPr lang="en-US" sz="3600" dirty="0"/>
              <a:t>4 And the Lord said unto him, Go through the midst of the city, through the midst of Jerusalem, and set a mark upon the foreheads of the men that sigh and that cry for all the abominations that be done in the midst thereof.</a:t>
            </a:r>
          </a:p>
        </p:txBody>
      </p:sp>
      <p:pic>
        <p:nvPicPr>
          <p:cNvPr id="8194" name="Picture 2" descr="What does Ezekiel 9:11 mean? | Bible Art">
            <a:extLst>
              <a:ext uri="{FF2B5EF4-FFF2-40B4-BE49-F238E27FC236}">
                <a16:creationId xmlns:a16="http://schemas.microsoft.com/office/drawing/2014/main" id="{99B8DBCD-565C-BCE4-8866-3CDB8C55E16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04724" y="2131722"/>
            <a:ext cx="4102262" cy="4102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63405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Old Testament Echoes</a:t>
            </a:r>
            <a:r>
              <a:rPr lang="en-US" dirty="0">
                <a:solidFill>
                  <a:srgbClr val="FFC000"/>
                </a:solidFill>
              </a:rPr>
              <a:t>:  Ezekiel 9:5-6</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131722"/>
            <a:ext cx="5415678" cy="4279018"/>
          </a:xfrm>
        </p:spPr>
        <p:txBody>
          <a:bodyPr>
            <a:normAutofit/>
          </a:bodyPr>
          <a:lstStyle/>
          <a:p>
            <a:r>
              <a:rPr lang="en-US" sz="3600" dirty="0"/>
              <a:t>5 And to the others he said in mine hearing, Go ye after him through the city, and smite: let not your eye spare, neither have ye pity:</a:t>
            </a:r>
          </a:p>
        </p:txBody>
      </p:sp>
      <p:pic>
        <p:nvPicPr>
          <p:cNvPr id="6" name="Content Placeholder 5">
            <a:extLst>
              <a:ext uri="{FF2B5EF4-FFF2-40B4-BE49-F238E27FC236}">
                <a16:creationId xmlns:a16="http://schemas.microsoft.com/office/drawing/2014/main" id="{66776B35-3878-5810-FB23-1C0C98C80246}"/>
              </a:ext>
            </a:extLst>
          </p:cNvPr>
          <p:cNvPicPr>
            <a:picLocks noGrp="1" noChangeAspect="1"/>
          </p:cNvPicPr>
          <p:nvPr>
            <p:ph idx="1"/>
          </p:nvPr>
        </p:nvPicPr>
        <p:blipFill>
          <a:blip r:embed="rId2"/>
          <a:stretch>
            <a:fillRect/>
          </a:stretch>
        </p:blipFill>
        <p:spPr>
          <a:xfrm>
            <a:off x="6520070" y="2212767"/>
            <a:ext cx="3853623" cy="3892006"/>
          </a:xfrm>
        </p:spPr>
      </p:pic>
    </p:spTree>
    <p:extLst>
      <p:ext uri="{BB962C8B-B14F-4D97-AF65-F5344CB8AC3E}">
        <p14:creationId xmlns:p14="http://schemas.microsoft.com/office/powerpoint/2010/main" val="17625130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Old Testament Echoes</a:t>
            </a:r>
            <a:r>
              <a:rPr lang="en-US" dirty="0">
                <a:solidFill>
                  <a:srgbClr val="FFC000"/>
                </a:solidFill>
              </a:rPr>
              <a:t>:  Ezekiel 9:6</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1" y="2131722"/>
            <a:ext cx="5640965" cy="4279018"/>
          </a:xfrm>
        </p:spPr>
        <p:txBody>
          <a:bodyPr>
            <a:normAutofit fontScale="92500"/>
          </a:bodyPr>
          <a:lstStyle/>
          <a:p>
            <a:r>
              <a:rPr lang="en-US" sz="3600" dirty="0"/>
              <a:t>6 Slay utterly old and young, both maids, and little children, and women: but come not near any man upon whom is the mark; and begin at my sanctuary. Then they began at the ancient men which were before the house.</a:t>
            </a:r>
          </a:p>
        </p:txBody>
      </p:sp>
      <p:pic>
        <p:nvPicPr>
          <p:cNvPr id="9220" name="Picture 4" descr="What does Ezekiel 21:22 mean? | Bible Art">
            <a:extLst>
              <a:ext uri="{FF2B5EF4-FFF2-40B4-BE49-F238E27FC236}">
                <a16:creationId xmlns:a16="http://schemas.microsoft.com/office/drawing/2014/main" id="{DB88066A-055B-B420-34BE-691F0B82170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97392" y="2131721"/>
            <a:ext cx="3953813" cy="39538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29954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2" y="802684"/>
            <a:ext cx="10435043" cy="1163890"/>
          </a:xfrm>
        </p:spPr>
        <p:txBody>
          <a:bodyPr>
            <a:noAutofit/>
          </a:bodyPr>
          <a:lstStyle/>
          <a:p>
            <a:r>
              <a:rPr lang="en-US" sz="4800" dirty="0"/>
              <a:t>The Seal of God</a:t>
            </a:r>
            <a:r>
              <a:rPr lang="en-US" sz="4800" dirty="0">
                <a:solidFill>
                  <a:srgbClr val="FFC000"/>
                </a:solidFill>
              </a:rPr>
              <a:t>: Revelation 14:1-5 </a:t>
            </a:r>
          </a:p>
        </p:txBody>
      </p:sp>
      <p:sp>
        <p:nvSpPr>
          <p:cNvPr id="3" name="Content Placeholder 2"/>
          <p:cNvSpPr>
            <a:spLocks noGrp="1"/>
          </p:cNvSpPr>
          <p:nvPr>
            <p:ph idx="1"/>
          </p:nvPr>
        </p:nvSpPr>
        <p:spPr>
          <a:xfrm>
            <a:off x="4966253" y="2470607"/>
            <a:ext cx="5486400" cy="4018036"/>
          </a:xfrm>
        </p:spPr>
        <p:txBody>
          <a:bodyPr>
            <a:noAutofit/>
          </a:bodyPr>
          <a:lstStyle/>
          <a:p>
            <a:pPr marL="0" indent="0">
              <a:buNone/>
            </a:pPr>
            <a:r>
              <a:rPr lang="en-US" sz="3600" b="1" dirty="0"/>
              <a:t>14 </a:t>
            </a:r>
            <a:r>
              <a:rPr lang="en-US" sz="3600" dirty="0"/>
              <a:t>And I looked, and, lo, a Lamb stood on the mount Sion, and with him an hundred forty and four thousand, having his Father's name written in their foreheads.</a:t>
            </a:r>
          </a:p>
        </p:txBody>
      </p:sp>
      <p:pic>
        <p:nvPicPr>
          <p:cNvPr id="4098" name="Picture 2" descr="Unlocking the book of Revelation in the Bible.">
            <a:extLst>
              <a:ext uri="{FF2B5EF4-FFF2-40B4-BE49-F238E27FC236}">
                <a16:creationId xmlns:a16="http://schemas.microsoft.com/office/drawing/2014/main" id="{B114F1A0-1697-E539-EB6E-98583649A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237" y="2629633"/>
            <a:ext cx="4590554" cy="3313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6673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2" y="802684"/>
            <a:ext cx="10435043" cy="1163890"/>
          </a:xfrm>
        </p:spPr>
        <p:txBody>
          <a:bodyPr>
            <a:noAutofit/>
          </a:bodyPr>
          <a:lstStyle/>
          <a:p>
            <a:r>
              <a:rPr lang="en-US" sz="4800" dirty="0"/>
              <a:t>The Seal of God</a:t>
            </a:r>
            <a:r>
              <a:rPr lang="en-US" sz="4800" dirty="0">
                <a:solidFill>
                  <a:srgbClr val="FFC000"/>
                </a:solidFill>
              </a:rPr>
              <a:t>: Revelation 14:2-5 </a:t>
            </a:r>
          </a:p>
        </p:txBody>
      </p:sp>
      <p:sp>
        <p:nvSpPr>
          <p:cNvPr id="3" name="Content Placeholder 2"/>
          <p:cNvSpPr>
            <a:spLocks noGrp="1"/>
          </p:cNvSpPr>
          <p:nvPr>
            <p:ph idx="1"/>
          </p:nvPr>
        </p:nvSpPr>
        <p:spPr>
          <a:xfrm>
            <a:off x="4966253" y="2470607"/>
            <a:ext cx="5486400" cy="4018036"/>
          </a:xfrm>
        </p:spPr>
        <p:txBody>
          <a:bodyPr>
            <a:noAutofit/>
          </a:bodyPr>
          <a:lstStyle/>
          <a:p>
            <a:pPr marL="0" marR="0" lvl="0" indent="0" algn="l" defTabSz="914400" rtl="0" eaLnBrk="1" fontAlgn="auto" latinLnBrk="0" hangingPunct="1">
              <a:lnSpc>
                <a:spcPct val="90000"/>
              </a:lnSpc>
              <a:spcBef>
                <a:spcPts val="1000"/>
              </a:spcBef>
              <a:spcAft>
                <a:spcPts val="0"/>
              </a:spcAft>
              <a:buClrTx/>
              <a:buSzTx/>
              <a:buNone/>
              <a:tabLst/>
              <a:defRPr/>
            </a:pPr>
            <a:r>
              <a:rPr kumimoji="0" lang="en-US" sz="3200" b="1" i="0" u="none" strike="noStrike" kern="1200" cap="none" spc="0" normalizeH="0" baseline="30000" noProof="0" dirty="0">
                <a:ln>
                  <a:noFill/>
                </a:ln>
                <a:solidFill>
                  <a:prstClr val="white"/>
                </a:solidFill>
                <a:effectLst/>
                <a:uLnTx/>
                <a:uFillTx/>
                <a:latin typeface="Trebuchet MS" panose="020B0603020202020204"/>
                <a:ea typeface="+mn-ea"/>
                <a:cs typeface="+mn-cs"/>
              </a:rPr>
              <a:t>2 </a:t>
            </a:r>
            <a:r>
              <a:rPr kumimoji="0" lang="en-US" sz="3200" b="0" i="0" u="none" strike="noStrike" kern="1200" cap="none" spc="0" normalizeH="0" baseline="0" noProof="0" dirty="0">
                <a:ln>
                  <a:noFill/>
                </a:ln>
                <a:solidFill>
                  <a:prstClr val="white"/>
                </a:solidFill>
                <a:effectLst/>
                <a:uLnTx/>
                <a:uFillTx/>
                <a:latin typeface="Trebuchet MS" panose="020B0603020202020204"/>
                <a:ea typeface="+mn-ea"/>
                <a:cs typeface="+mn-cs"/>
              </a:rPr>
              <a:t>And I heard a voice from heaven, as the voice of many waters, and as the voice of a great thunder: and I heard the voice of harpers harping with their harps:</a:t>
            </a:r>
          </a:p>
        </p:txBody>
      </p:sp>
      <p:pic>
        <p:nvPicPr>
          <p:cNvPr id="4" name="Picture 2" descr="THE VOICE OF MANY WATERS - Trevor Eghagha">
            <a:extLst>
              <a:ext uri="{FF2B5EF4-FFF2-40B4-BE49-F238E27FC236}">
                <a16:creationId xmlns:a16="http://schemas.microsoft.com/office/drawing/2014/main" id="{2F3CBE75-1497-7863-69CD-BB89C1635F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521" r="22515"/>
          <a:stretch/>
        </p:blipFill>
        <p:spPr bwMode="auto">
          <a:xfrm>
            <a:off x="646043" y="2262690"/>
            <a:ext cx="4161705" cy="361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33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2" y="802684"/>
            <a:ext cx="10435043" cy="1163890"/>
          </a:xfrm>
        </p:spPr>
        <p:txBody>
          <a:bodyPr>
            <a:noAutofit/>
          </a:bodyPr>
          <a:lstStyle/>
          <a:p>
            <a:r>
              <a:rPr lang="en-US" sz="4800" dirty="0"/>
              <a:t>The Seal of God</a:t>
            </a:r>
            <a:r>
              <a:rPr lang="en-US" sz="4800" dirty="0">
                <a:solidFill>
                  <a:srgbClr val="FFC000"/>
                </a:solidFill>
              </a:rPr>
              <a:t>: Revelation 14:3-5 </a:t>
            </a:r>
          </a:p>
        </p:txBody>
      </p:sp>
      <p:sp>
        <p:nvSpPr>
          <p:cNvPr id="3" name="Content Placeholder 2"/>
          <p:cNvSpPr>
            <a:spLocks noGrp="1"/>
          </p:cNvSpPr>
          <p:nvPr>
            <p:ph idx="1"/>
          </p:nvPr>
        </p:nvSpPr>
        <p:spPr>
          <a:xfrm>
            <a:off x="4966253" y="2470607"/>
            <a:ext cx="5486400" cy="4018036"/>
          </a:xfrm>
        </p:spPr>
        <p:txBody>
          <a:bodyPr>
            <a:noAutofit/>
          </a:bodyPr>
          <a:lstStyle/>
          <a:p>
            <a:pPr marL="0" indent="0">
              <a:buNone/>
            </a:pPr>
            <a:r>
              <a:rPr lang="en-US" sz="3200" b="1" baseline="30000" dirty="0"/>
              <a:t>3 </a:t>
            </a:r>
            <a:r>
              <a:rPr lang="en-US" sz="3200" dirty="0"/>
              <a:t>And they sung as it were a new song before the throne, and before the four beasts, and the elders: and no man could learn that song but the hundred and forty and four thousand, which were redeemed from the earth.</a:t>
            </a:r>
          </a:p>
        </p:txBody>
      </p:sp>
      <p:pic>
        <p:nvPicPr>
          <p:cNvPr id="5" name="Picture 2" descr="Properties of the number 144 000 | abzu2">
            <a:extLst>
              <a:ext uri="{FF2B5EF4-FFF2-40B4-BE49-F238E27FC236}">
                <a16:creationId xmlns:a16="http://schemas.microsoft.com/office/drawing/2014/main" id="{8ACC8492-E9C0-A7D2-E52A-24C1B32633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364" y="2574563"/>
            <a:ext cx="4441497" cy="3279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782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1:4-21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5341773" y="2306528"/>
            <a:ext cx="5094313" cy="3599317"/>
          </a:xfrm>
        </p:spPr>
        <p:txBody>
          <a:bodyPr>
            <a:normAutofit fontScale="85000" lnSpcReduction="20000"/>
          </a:bodyPr>
          <a:lstStyle/>
          <a:p>
            <a:r>
              <a:rPr lang="en-US" sz="4000" dirty="0"/>
              <a:t>4 Whereby are given unto us exceeding great and precious promises: that by these ye might be partakers of the divine nature, having escaped the corruption that is in the world through lust.</a:t>
            </a:r>
          </a:p>
        </p:txBody>
      </p:sp>
      <p:pic>
        <p:nvPicPr>
          <p:cNvPr id="4098" name="Picture 2" descr="2 Peter - Bible Odyssey">
            <a:extLst>
              <a:ext uri="{FF2B5EF4-FFF2-40B4-BE49-F238E27FC236}">
                <a16:creationId xmlns:a16="http://schemas.microsoft.com/office/drawing/2014/main" id="{3BC753A4-6DE8-C54D-07D3-A71CF4A6F3E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1112" y="2445024"/>
            <a:ext cx="4557601" cy="3257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5599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2" y="802684"/>
            <a:ext cx="10435043" cy="1163890"/>
          </a:xfrm>
        </p:spPr>
        <p:txBody>
          <a:bodyPr>
            <a:noAutofit/>
          </a:bodyPr>
          <a:lstStyle/>
          <a:p>
            <a:r>
              <a:rPr lang="en-US" sz="4800" dirty="0"/>
              <a:t>The Seal of God</a:t>
            </a:r>
            <a:r>
              <a:rPr lang="en-US" sz="4800" dirty="0">
                <a:solidFill>
                  <a:srgbClr val="FFC000"/>
                </a:solidFill>
              </a:rPr>
              <a:t>: Revelation 14:4-5 </a:t>
            </a:r>
          </a:p>
        </p:txBody>
      </p:sp>
      <p:sp>
        <p:nvSpPr>
          <p:cNvPr id="3" name="Content Placeholder 2"/>
          <p:cNvSpPr>
            <a:spLocks noGrp="1"/>
          </p:cNvSpPr>
          <p:nvPr>
            <p:ph idx="1"/>
          </p:nvPr>
        </p:nvSpPr>
        <p:spPr>
          <a:xfrm>
            <a:off x="4353339" y="2470607"/>
            <a:ext cx="6099314" cy="4018036"/>
          </a:xfrm>
        </p:spPr>
        <p:txBody>
          <a:bodyPr>
            <a:noAutofit/>
          </a:bodyPr>
          <a:lstStyle/>
          <a:p>
            <a:r>
              <a:rPr lang="en-US" sz="3200" b="1" baseline="30000" dirty="0"/>
              <a:t>4 </a:t>
            </a:r>
            <a:r>
              <a:rPr lang="en-US" sz="3200" dirty="0"/>
              <a:t>These are they which were not defiled with women; for they are virgins. These are they which follow the Lamb whithersoever he </a:t>
            </a:r>
            <a:r>
              <a:rPr lang="en-US" sz="3200" dirty="0" err="1"/>
              <a:t>goeth</a:t>
            </a:r>
            <a:r>
              <a:rPr lang="en-US" sz="3200" dirty="0"/>
              <a:t>. These were redeemed from among men, being the </a:t>
            </a:r>
            <a:r>
              <a:rPr lang="en-US" sz="3200" dirty="0" err="1"/>
              <a:t>firstfruits</a:t>
            </a:r>
            <a:r>
              <a:rPr lang="en-US" sz="3200" dirty="0"/>
              <a:t> unto God and to the Lamb.</a:t>
            </a:r>
          </a:p>
        </p:txBody>
      </p:sp>
      <p:pic>
        <p:nvPicPr>
          <p:cNvPr id="4" name="Picture 2" descr="The Great Crowd of Other Sheep Praise God and Christ — Watchtower ...">
            <a:extLst>
              <a:ext uri="{FF2B5EF4-FFF2-40B4-BE49-F238E27FC236}">
                <a16:creationId xmlns:a16="http://schemas.microsoft.com/office/drawing/2014/main" id="{66C04F39-E51D-8856-DFD0-2BECFD13076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40" r="27942"/>
          <a:stretch/>
        </p:blipFill>
        <p:spPr bwMode="auto">
          <a:xfrm>
            <a:off x="586409" y="2470607"/>
            <a:ext cx="3652228" cy="3652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86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42" y="802684"/>
            <a:ext cx="10435043" cy="1163890"/>
          </a:xfrm>
        </p:spPr>
        <p:txBody>
          <a:bodyPr>
            <a:noAutofit/>
          </a:bodyPr>
          <a:lstStyle/>
          <a:p>
            <a:r>
              <a:rPr lang="en-US" sz="4800" dirty="0"/>
              <a:t>The Seal of God</a:t>
            </a:r>
            <a:r>
              <a:rPr lang="en-US" sz="4800" dirty="0">
                <a:solidFill>
                  <a:srgbClr val="FFC000"/>
                </a:solidFill>
              </a:rPr>
              <a:t>: Revelation 14:5 </a:t>
            </a:r>
          </a:p>
        </p:txBody>
      </p:sp>
      <p:sp>
        <p:nvSpPr>
          <p:cNvPr id="3" name="Content Placeholder 2"/>
          <p:cNvSpPr>
            <a:spLocks noGrp="1"/>
          </p:cNvSpPr>
          <p:nvPr>
            <p:ph idx="1"/>
          </p:nvPr>
        </p:nvSpPr>
        <p:spPr>
          <a:xfrm>
            <a:off x="4353339" y="2470607"/>
            <a:ext cx="6099314" cy="4018036"/>
          </a:xfrm>
        </p:spPr>
        <p:txBody>
          <a:bodyPr>
            <a:noAutofit/>
          </a:bodyPr>
          <a:lstStyle/>
          <a:p>
            <a:r>
              <a:rPr lang="en-US" sz="3200" b="1" baseline="30000" dirty="0"/>
              <a:t>5 </a:t>
            </a:r>
            <a:r>
              <a:rPr lang="en-US" sz="3200" dirty="0"/>
              <a:t>And in their mouth was found no guile: for they are without fault before the throne of God.</a:t>
            </a:r>
          </a:p>
        </p:txBody>
      </p:sp>
      <p:pic>
        <p:nvPicPr>
          <p:cNvPr id="5" name="Picture 6" descr="Working God's Way: Righteous Deeds and White Robes">
            <a:extLst>
              <a:ext uri="{FF2B5EF4-FFF2-40B4-BE49-F238E27FC236}">
                <a16:creationId xmlns:a16="http://schemas.microsoft.com/office/drawing/2014/main" id="{D6EDAF1E-769A-ECA1-E231-388C5B05DF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959" r="30699"/>
          <a:stretch/>
        </p:blipFill>
        <p:spPr bwMode="auto">
          <a:xfrm>
            <a:off x="516833" y="1966574"/>
            <a:ext cx="3737113" cy="42193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6741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8539" y="288235"/>
            <a:ext cx="10200861" cy="2415208"/>
          </a:xfrm>
        </p:spPr>
        <p:txBody>
          <a:bodyPr>
            <a:noAutofit/>
          </a:bodyPr>
          <a:lstStyle/>
          <a:p>
            <a:r>
              <a:rPr lang="en-US" sz="4400" dirty="0"/>
              <a:t>This final seal is given to the 144,000 At the end of time. They have God’s name (or signature) written in their foreheads. </a:t>
            </a:r>
          </a:p>
        </p:txBody>
      </p:sp>
      <p:sp>
        <p:nvSpPr>
          <p:cNvPr id="3" name="Text Placeholder 2"/>
          <p:cNvSpPr>
            <a:spLocks noGrp="1"/>
          </p:cNvSpPr>
          <p:nvPr>
            <p:ph type="body" idx="1"/>
          </p:nvPr>
        </p:nvSpPr>
        <p:spPr>
          <a:xfrm>
            <a:off x="3896140" y="4532245"/>
            <a:ext cx="7815469" cy="1685544"/>
          </a:xfrm>
        </p:spPr>
        <p:txBody>
          <a:bodyPr>
            <a:noAutofit/>
          </a:bodyPr>
          <a:lstStyle/>
          <a:p>
            <a:r>
              <a:rPr lang="en-US" sz="4400" dirty="0">
                <a:solidFill>
                  <a:srgbClr val="FFC000"/>
                </a:solidFill>
              </a:rPr>
              <a:t>Through the Holy Spirit’s work in their lives they have come to reflect God’s character.</a:t>
            </a:r>
            <a:endParaRPr lang="en-US" sz="4000" dirty="0">
              <a:solidFill>
                <a:srgbClr val="FFC000"/>
              </a:solidFill>
            </a:endParaRPr>
          </a:p>
        </p:txBody>
      </p:sp>
    </p:spTree>
    <p:extLst>
      <p:ext uri="{BB962C8B-B14F-4D97-AF65-F5344CB8AC3E}">
        <p14:creationId xmlns:p14="http://schemas.microsoft.com/office/powerpoint/2010/main" val="821503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36" y="733111"/>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Exodus 31:12-17</a:t>
            </a:r>
          </a:p>
        </p:txBody>
      </p:sp>
      <p:sp>
        <p:nvSpPr>
          <p:cNvPr id="3" name="Content Placeholder 2"/>
          <p:cNvSpPr>
            <a:spLocks noGrp="1"/>
          </p:cNvSpPr>
          <p:nvPr>
            <p:ph idx="1"/>
          </p:nvPr>
        </p:nvSpPr>
        <p:spPr>
          <a:xfrm>
            <a:off x="5145264" y="2078946"/>
            <a:ext cx="5817596" cy="4627756"/>
          </a:xfrm>
        </p:spPr>
        <p:txBody>
          <a:bodyPr>
            <a:noAutofit/>
          </a:bodyPr>
          <a:lstStyle/>
          <a:p>
            <a:r>
              <a:rPr lang="en-US" sz="3200" b="1" baseline="30000" dirty="0"/>
              <a:t>12 </a:t>
            </a:r>
            <a:r>
              <a:rPr lang="en-US" sz="3200" dirty="0"/>
              <a:t>And the </a:t>
            </a:r>
            <a:r>
              <a:rPr lang="en-US" sz="3200" cap="small" dirty="0"/>
              <a:t>Lord</a:t>
            </a:r>
            <a:r>
              <a:rPr lang="en-US" sz="3200" dirty="0"/>
              <a:t> </a:t>
            </a:r>
            <a:r>
              <a:rPr lang="en-US" sz="3200" dirty="0" err="1"/>
              <a:t>spake</a:t>
            </a:r>
            <a:r>
              <a:rPr lang="en-US" sz="3200" dirty="0"/>
              <a:t> unto Moses, saying,</a:t>
            </a:r>
          </a:p>
          <a:p>
            <a:r>
              <a:rPr lang="en-US" sz="3200" b="1" baseline="30000" dirty="0"/>
              <a:t>13 </a:t>
            </a:r>
            <a:r>
              <a:rPr lang="en-US" sz="3200" dirty="0"/>
              <a:t>Speak thou also unto the children of Israel, saying, Verily my </a:t>
            </a:r>
            <a:r>
              <a:rPr lang="en-US" sz="3200" dirty="0" err="1"/>
              <a:t>sabbaths</a:t>
            </a:r>
            <a:r>
              <a:rPr lang="en-US" sz="3200" dirty="0"/>
              <a:t> ye shall keep: for it is a sign between me and you throughout your generations; that ye may know that I am the </a:t>
            </a:r>
            <a:r>
              <a:rPr lang="en-US" sz="3200" cap="small" dirty="0"/>
              <a:t>Lord</a:t>
            </a:r>
            <a:r>
              <a:rPr lang="en-US" sz="3200" dirty="0"/>
              <a:t> that doth sanctify you.</a:t>
            </a:r>
          </a:p>
        </p:txBody>
      </p:sp>
      <p:pic>
        <p:nvPicPr>
          <p:cNvPr id="54274" name="Picture 2" descr="Facts of the Fu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1450" y="2078946"/>
            <a:ext cx="4514850" cy="4438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9495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636" y="820362"/>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Exodus 31:14-17</a:t>
            </a:r>
          </a:p>
        </p:txBody>
      </p:sp>
      <p:sp>
        <p:nvSpPr>
          <p:cNvPr id="3" name="Content Placeholder 2"/>
          <p:cNvSpPr>
            <a:spLocks noGrp="1"/>
          </p:cNvSpPr>
          <p:nvPr>
            <p:ph idx="1"/>
          </p:nvPr>
        </p:nvSpPr>
        <p:spPr>
          <a:xfrm>
            <a:off x="5168348" y="2166729"/>
            <a:ext cx="6337852" cy="4107489"/>
          </a:xfrm>
        </p:spPr>
        <p:txBody>
          <a:bodyPr>
            <a:noAutofit/>
          </a:bodyPr>
          <a:lstStyle/>
          <a:p>
            <a:r>
              <a:rPr lang="en-US" sz="3200" b="1" baseline="30000" dirty="0"/>
              <a:t>14 </a:t>
            </a:r>
            <a:r>
              <a:rPr lang="en-US" sz="3200" dirty="0"/>
              <a:t>Ye shall keep the </a:t>
            </a:r>
            <a:r>
              <a:rPr lang="en-US" sz="3200" dirty="0" err="1"/>
              <a:t>sabbath</a:t>
            </a:r>
            <a:r>
              <a:rPr lang="en-US" sz="3200" dirty="0"/>
              <a:t> therefore; for it is holy unto you: every one that </a:t>
            </a:r>
            <a:r>
              <a:rPr lang="en-US" sz="3200" dirty="0" err="1"/>
              <a:t>defileth</a:t>
            </a:r>
            <a:r>
              <a:rPr lang="en-US" sz="3200" dirty="0"/>
              <a:t> it shall surely be put to death: for whosoever doeth any work therein, that soul shall be cut off from among his people.</a:t>
            </a:r>
          </a:p>
        </p:txBody>
      </p:sp>
      <p:pic>
        <p:nvPicPr>
          <p:cNvPr id="55298" name="Picture 2" descr="Seal of God - In Search of Truth!"/>
          <p:cNvPicPr>
            <a:picLocks noChangeAspect="1" noChangeArrowheads="1"/>
          </p:cNvPicPr>
          <p:nvPr/>
        </p:nvPicPr>
        <p:blipFill rotWithShape="1">
          <a:blip r:embed="rId2">
            <a:extLst>
              <a:ext uri="{28A0092B-C50C-407E-A947-70E740481C1C}">
                <a14:useLocalDpi xmlns:a14="http://schemas.microsoft.com/office/drawing/2010/main" val="0"/>
              </a:ext>
            </a:extLst>
          </a:blip>
          <a:srcRect r="29778"/>
          <a:stretch/>
        </p:blipFill>
        <p:spPr bwMode="auto">
          <a:xfrm>
            <a:off x="437943" y="2322041"/>
            <a:ext cx="4640954" cy="327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586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819" y="822562"/>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Exodus 31:15-17</a:t>
            </a:r>
          </a:p>
        </p:txBody>
      </p:sp>
      <p:sp>
        <p:nvSpPr>
          <p:cNvPr id="3" name="Content Placeholder 2"/>
          <p:cNvSpPr>
            <a:spLocks noGrp="1"/>
          </p:cNvSpPr>
          <p:nvPr>
            <p:ph idx="1"/>
          </p:nvPr>
        </p:nvSpPr>
        <p:spPr>
          <a:xfrm>
            <a:off x="6341165" y="2305877"/>
            <a:ext cx="5165035" cy="3968341"/>
          </a:xfrm>
        </p:spPr>
        <p:txBody>
          <a:bodyPr>
            <a:noAutofit/>
          </a:bodyPr>
          <a:lstStyle/>
          <a:p>
            <a:r>
              <a:rPr lang="en-US" sz="3600" b="1" baseline="30000" dirty="0"/>
              <a:t>15 </a:t>
            </a:r>
            <a:r>
              <a:rPr lang="en-US" sz="3600" dirty="0"/>
              <a:t>Six days may work be done; but in the seventh is the </a:t>
            </a:r>
            <a:r>
              <a:rPr lang="en-US" sz="3600" dirty="0" err="1"/>
              <a:t>sabbath</a:t>
            </a:r>
            <a:r>
              <a:rPr lang="en-US" sz="3600" dirty="0"/>
              <a:t> of rest, holy to the </a:t>
            </a:r>
            <a:r>
              <a:rPr lang="en-US" sz="3600" cap="small" dirty="0"/>
              <a:t>Lord</a:t>
            </a:r>
            <a:r>
              <a:rPr lang="en-US" sz="3600" dirty="0"/>
              <a:t>: whosoever doeth any work in the </a:t>
            </a:r>
            <a:r>
              <a:rPr lang="en-US" sz="3600" dirty="0" err="1"/>
              <a:t>sabbath</a:t>
            </a:r>
            <a:r>
              <a:rPr lang="en-US" sz="3600" dirty="0"/>
              <a:t> day, he shall surely be put to death.</a:t>
            </a:r>
          </a:p>
        </p:txBody>
      </p:sp>
      <p:pic>
        <p:nvPicPr>
          <p:cNvPr id="56322" name="Picture 2" descr="The Ten Commandments IS a transcript or copy of Christ's mind (Hi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2709" y="2434613"/>
            <a:ext cx="5683291" cy="38396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196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002" y="772867"/>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Exodus 31:16-17</a:t>
            </a:r>
          </a:p>
        </p:txBody>
      </p:sp>
      <p:sp>
        <p:nvSpPr>
          <p:cNvPr id="3" name="Content Placeholder 2"/>
          <p:cNvSpPr>
            <a:spLocks noGrp="1"/>
          </p:cNvSpPr>
          <p:nvPr>
            <p:ph idx="1"/>
          </p:nvPr>
        </p:nvSpPr>
        <p:spPr>
          <a:xfrm>
            <a:off x="7010400" y="2358081"/>
            <a:ext cx="4495800" cy="3916137"/>
          </a:xfrm>
        </p:spPr>
        <p:txBody>
          <a:bodyPr>
            <a:noAutofit/>
          </a:bodyPr>
          <a:lstStyle/>
          <a:p>
            <a:r>
              <a:rPr lang="en-US" sz="3200" b="1" baseline="30000" dirty="0"/>
              <a:t>16 </a:t>
            </a:r>
            <a:r>
              <a:rPr lang="en-US" sz="3200" dirty="0"/>
              <a:t>Wherefore the children of Israel shall keep the </a:t>
            </a:r>
            <a:r>
              <a:rPr lang="en-US" sz="3200" dirty="0" err="1"/>
              <a:t>sabbath</a:t>
            </a:r>
            <a:r>
              <a:rPr lang="en-US" sz="3200" dirty="0"/>
              <a:t>, to observe the </a:t>
            </a:r>
            <a:r>
              <a:rPr lang="en-US" sz="3200" dirty="0" err="1"/>
              <a:t>sabbath</a:t>
            </a:r>
            <a:r>
              <a:rPr lang="en-US" sz="3200" dirty="0"/>
              <a:t> throughout their generations, for a perpetual covenant.</a:t>
            </a:r>
          </a:p>
        </p:txBody>
      </p:sp>
      <p:pic>
        <p:nvPicPr>
          <p:cNvPr id="57346" name="Picture 2" descr="Ellen G White - About - Ellen G White and the Seventh Day Adventi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191" y="2358082"/>
            <a:ext cx="5633370" cy="391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894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114" y="723171"/>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Exodus 31:17</a:t>
            </a:r>
          </a:p>
        </p:txBody>
      </p:sp>
      <p:sp>
        <p:nvSpPr>
          <p:cNvPr id="3" name="Content Placeholder 2"/>
          <p:cNvSpPr>
            <a:spLocks noGrp="1"/>
          </p:cNvSpPr>
          <p:nvPr>
            <p:ph idx="1"/>
          </p:nvPr>
        </p:nvSpPr>
        <p:spPr>
          <a:xfrm>
            <a:off x="6294783" y="2230244"/>
            <a:ext cx="5174974" cy="4627756"/>
          </a:xfrm>
        </p:spPr>
        <p:txBody>
          <a:bodyPr>
            <a:noAutofit/>
          </a:bodyPr>
          <a:lstStyle/>
          <a:p>
            <a:r>
              <a:rPr lang="en-US" sz="3200" b="1" baseline="30000" dirty="0"/>
              <a:t>17 </a:t>
            </a:r>
            <a:r>
              <a:rPr lang="en-US" sz="3200" dirty="0"/>
              <a:t>It is a sign between me and the children of Israel for ever: for in six days the </a:t>
            </a:r>
            <a:r>
              <a:rPr lang="en-US" sz="3200" cap="small" dirty="0"/>
              <a:t>Lord</a:t>
            </a:r>
            <a:r>
              <a:rPr lang="en-US" sz="3200" dirty="0"/>
              <a:t> made heaven and earth, and on the seventh day he rested, and was refreshed.</a:t>
            </a:r>
          </a:p>
        </p:txBody>
      </p:sp>
      <p:pic>
        <p:nvPicPr>
          <p:cNvPr id="58370" name="Picture 2" descr="Day 7 - Story of the creation - Bible KeyWor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157" y="2323152"/>
            <a:ext cx="5786843" cy="4187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857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454" y="723171"/>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Ezekiel 20:11-12</a:t>
            </a:r>
          </a:p>
        </p:txBody>
      </p:sp>
      <p:sp>
        <p:nvSpPr>
          <p:cNvPr id="3" name="Content Placeholder 2"/>
          <p:cNvSpPr>
            <a:spLocks noGrp="1"/>
          </p:cNvSpPr>
          <p:nvPr>
            <p:ph idx="1"/>
          </p:nvPr>
        </p:nvSpPr>
        <p:spPr>
          <a:xfrm>
            <a:off x="4492487" y="2113602"/>
            <a:ext cx="6459675" cy="4627756"/>
          </a:xfrm>
        </p:spPr>
        <p:txBody>
          <a:bodyPr>
            <a:noAutofit/>
          </a:bodyPr>
          <a:lstStyle/>
          <a:p>
            <a:r>
              <a:rPr lang="en-US" sz="3200" b="1" baseline="30000" dirty="0"/>
              <a:t>11 </a:t>
            </a:r>
            <a:r>
              <a:rPr lang="en-US" sz="3200" dirty="0"/>
              <a:t>And I gave them my statutes, and shewed them my judgments, which if a man do, he shall even live in them.</a:t>
            </a:r>
          </a:p>
          <a:p>
            <a:r>
              <a:rPr lang="en-US" sz="3200" b="1" baseline="30000" dirty="0"/>
              <a:t>12 </a:t>
            </a:r>
            <a:r>
              <a:rPr lang="en-US" sz="3200" dirty="0"/>
              <a:t>Moreover also I gave them my </a:t>
            </a:r>
            <a:r>
              <a:rPr lang="en-US" sz="3200" dirty="0" err="1"/>
              <a:t>sabbaths</a:t>
            </a:r>
            <a:r>
              <a:rPr lang="en-US" sz="3200" dirty="0"/>
              <a:t>, to be a sign between me and them, that they might know that I am the </a:t>
            </a:r>
            <a:r>
              <a:rPr lang="en-US" sz="3200" cap="small" dirty="0"/>
              <a:t>Lord</a:t>
            </a:r>
            <a:r>
              <a:rPr lang="en-US" sz="3200" dirty="0"/>
              <a:t> that sanctify them.</a:t>
            </a:r>
          </a:p>
        </p:txBody>
      </p:sp>
      <p:pic>
        <p:nvPicPr>
          <p:cNvPr id="53250" name="Picture 2" descr="The Ten Commandments - EndTimeWarning.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538667">
            <a:off x="-46204" y="2945807"/>
            <a:ext cx="4514850" cy="2466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84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0302" y="733110"/>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Hebrews 4:4-11</a:t>
            </a:r>
          </a:p>
        </p:txBody>
      </p:sp>
      <p:sp>
        <p:nvSpPr>
          <p:cNvPr id="3" name="Content Placeholder 2"/>
          <p:cNvSpPr>
            <a:spLocks noGrp="1"/>
          </p:cNvSpPr>
          <p:nvPr>
            <p:ph idx="1"/>
          </p:nvPr>
        </p:nvSpPr>
        <p:spPr>
          <a:xfrm>
            <a:off x="6096000" y="2230244"/>
            <a:ext cx="4800600" cy="4627756"/>
          </a:xfrm>
        </p:spPr>
        <p:txBody>
          <a:bodyPr>
            <a:noAutofit/>
          </a:bodyPr>
          <a:lstStyle/>
          <a:p>
            <a:r>
              <a:rPr lang="en-US" sz="3200" b="1" baseline="30000" dirty="0"/>
              <a:t>4 </a:t>
            </a:r>
            <a:r>
              <a:rPr lang="en-US" sz="3200" dirty="0"/>
              <a:t>For he </a:t>
            </a:r>
            <a:r>
              <a:rPr lang="en-US" sz="3200" dirty="0" err="1"/>
              <a:t>spake</a:t>
            </a:r>
            <a:r>
              <a:rPr lang="en-US" sz="3200" dirty="0"/>
              <a:t> in a certain place of the seventh day on this wise, And God did rest the seventh day from all his works.</a:t>
            </a:r>
          </a:p>
          <a:p>
            <a:r>
              <a:rPr lang="en-US" sz="3200" b="1" baseline="30000" dirty="0"/>
              <a:t>5 </a:t>
            </a:r>
            <a:r>
              <a:rPr lang="en-US" sz="3200" dirty="0"/>
              <a:t>And in this place again, If they shall enter into my rest.</a:t>
            </a:r>
          </a:p>
        </p:txBody>
      </p:sp>
      <p:pic>
        <p:nvPicPr>
          <p:cNvPr id="59394" name="Picture 2" descr="Creation Story Day 7 - Bible Scroll - Wacky World Studios - Themes-T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302" y="2411895"/>
            <a:ext cx="5709499"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2114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1:5-21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680322" y="2336872"/>
            <a:ext cx="4706412" cy="3599317"/>
          </a:xfrm>
        </p:spPr>
        <p:txBody>
          <a:bodyPr>
            <a:normAutofit/>
          </a:bodyPr>
          <a:lstStyle/>
          <a:p>
            <a:r>
              <a:rPr lang="en-US" sz="4000" dirty="0"/>
              <a:t>5 And beside this, giving all diligence, add to your faith virtue; and to virtue knowledge;</a:t>
            </a:r>
          </a:p>
        </p:txBody>
      </p:sp>
      <p:pic>
        <p:nvPicPr>
          <p:cNvPr id="5122" name="Picture 2" descr="Add to Your Faith – Part #1 – 2 All Generations">
            <a:extLst>
              <a:ext uri="{FF2B5EF4-FFF2-40B4-BE49-F238E27FC236}">
                <a16:creationId xmlns:a16="http://schemas.microsoft.com/office/drawing/2014/main" id="{6A74D6A7-7E57-960D-CF88-9715EB1A372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386733" y="2703755"/>
            <a:ext cx="5094312" cy="286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027" y="792745"/>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Hebrews 4:6-11</a:t>
            </a:r>
          </a:p>
        </p:txBody>
      </p:sp>
      <p:sp>
        <p:nvSpPr>
          <p:cNvPr id="3" name="Content Placeholder 2"/>
          <p:cNvSpPr>
            <a:spLocks noGrp="1"/>
          </p:cNvSpPr>
          <p:nvPr>
            <p:ph idx="1"/>
          </p:nvPr>
        </p:nvSpPr>
        <p:spPr>
          <a:xfrm>
            <a:off x="3995532" y="2302565"/>
            <a:ext cx="7239000" cy="4147245"/>
          </a:xfrm>
        </p:spPr>
        <p:txBody>
          <a:bodyPr>
            <a:noAutofit/>
          </a:bodyPr>
          <a:lstStyle/>
          <a:p>
            <a:r>
              <a:rPr lang="en-US" sz="3200" b="1" baseline="30000" dirty="0"/>
              <a:t>6 </a:t>
            </a:r>
            <a:r>
              <a:rPr lang="en-US" sz="3200" dirty="0"/>
              <a:t>Seeing therefore it </a:t>
            </a:r>
            <a:r>
              <a:rPr lang="en-US" sz="3200" dirty="0" err="1"/>
              <a:t>remaineth</a:t>
            </a:r>
            <a:r>
              <a:rPr lang="en-US" sz="3200" dirty="0"/>
              <a:t> that some must enter therein, and they to whom it was first preached entered not in because of unbelief:</a:t>
            </a:r>
          </a:p>
          <a:p>
            <a:r>
              <a:rPr lang="en-US" sz="3200" b="1" baseline="30000" dirty="0"/>
              <a:t>7 </a:t>
            </a:r>
            <a:r>
              <a:rPr lang="en-US" sz="3200" dirty="0"/>
              <a:t>Again, he </a:t>
            </a:r>
            <a:r>
              <a:rPr lang="en-US" sz="3200" dirty="0" err="1"/>
              <a:t>limiteth</a:t>
            </a:r>
            <a:r>
              <a:rPr lang="en-US" sz="3200" dirty="0"/>
              <a:t> a certain day, saying in David, To day, after so long a time; as it is said, To day if ye will hear his voice, harden not your hearts.</a:t>
            </a:r>
          </a:p>
        </p:txBody>
      </p:sp>
      <p:pic>
        <p:nvPicPr>
          <p:cNvPr id="62466" name="Picture 2" descr="these 10 times - church everyday ministry"/>
          <p:cNvPicPr>
            <a:picLocks noChangeAspect="1" noChangeArrowheads="1"/>
          </p:cNvPicPr>
          <p:nvPr/>
        </p:nvPicPr>
        <p:blipFill rotWithShape="1">
          <a:blip r:embed="rId2">
            <a:extLst>
              <a:ext uri="{28A0092B-C50C-407E-A947-70E740481C1C}">
                <a14:useLocalDpi xmlns:a14="http://schemas.microsoft.com/office/drawing/2010/main" val="0"/>
              </a:ext>
            </a:extLst>
          </a:blip>
          <a:srcRect l="10072" r="26561"/>
          <a:stretch/>
        </p:blipFill>
        <p:spPr bwMode="auto">
          <a:xfrm>
            <a:off x="385360" y="2461592"/>
            <a:ext cx="3272242"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1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879" y="583781"/>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Hebrews 4:8-11</a:t>
            </a:r>
          </a:p>
        </p:txBody>
      </p:sp>
      <p:sp>
        <p:nvSpPr>
          <p:cNvPr id="3" name="Content Placeholder 2"/>
          <p:cNvSpPr>
            <a:spLocks noGrp="1"/>
          </p:cNvSpPr>
          <p:nvPr>
            <p:ph idx="1"/>
          </p:nvPr>
        </p:nvSpPr>
        <p:spPr>
          <a:xfrm>
            <a:off x="6013174" y="2276061"/>
            <a:ext cx="4959626" cy="3998158"/>
          </a:xfrm>
        </p:spPr>
        <p:txBody>
          <a:bodyPr>
            <a:noAutofit/>
          </a:bodyPr>
          <a:lstStyle/>
          <a:p>
            <a:r>
              <a:rPr lang="en-US" sz="3200" b="1" baseline="30000" dirty="0"/>
              <a:t>8 </a:t>
            </a:r>
            <a:r>
              <a:rPr lang="en-US" sz="3200" dirty="0"/>
              <a:t>For if Jesus had given them rest, then would he not afterward have spoken of another day.</a:t>
            </a:r>
          </a:p>
          <a:p>
            <a:r>
              <a:rPr lang="en-US" sz="3200" b="1" baseline="30000" dirty="0"/>
              <a:t>9 </a:t>
            </a:r>
            <a:r>
              <a:rPr lang="en-US" sz="3200" dirty="0"/>
              <a:t>There </a:t>
            </a:r>
            <a:r>
              <a:rPr lang="en-US" sz="3200" dirty="0" err="1"/>
              <a:t>remaineth</a:t>
            </a:r>
            <a:r>
              <a:rPr lang="en-US" sz="3200" dirty="0"/>
              <a:t> therefore a rest to the people of God.</a:t>
            </a:r>
          </a:p>
        </p:txBody>
      </p:sp>
      <p:pic>
        <p:nvPicPr>
          <p:cNvPr id="61442" name="Picture 2" descr="22. Israelites enter Canaan- the Promised Land - Newscast Pratyaksh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331" y="2186589"/>
            <a:ext cx="5603630" cy="43268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792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02684"/>
            <a:ext cx="10435043" cy="1163890"/>
          </a:xfrm>
        </p:spPr>
        <p:txBody>
          <a:bodyPr>
            <a:noAutofit/>
          </a:bodyPr>
          <a:lstStyle/>
          <a:p>
            <a:r>
              <a:rPr lang="en-US" sz="5400" dirty="0"/>
              <a:t>The Seal of God</a:t>
            </a:r>
            <a:r>
              <a:rPr lang="en-US" sz="5400" dirty="0">
                <a:solidFill>
                  <a:srgbClr val="FFC000"/>
                </a:solidFill>
              </a:rPr>
              <a:t>: </a:t>
            </a:r>
            <a:r>
              <a:rPr lang="en-US" sz="5000" dirty="0">
                <a:solidFill>
                  <a:srgbClr val="FFC000"/>
                </a:solidFill>
              </a:rPr>
              <a:t>Hebrews 4:10-11</a:t>
            </a:r>
          </a:p>
        </p:txBody>
      </p:sp>
      <p:sp>
        <p:nvSpPr>
          <p:cNvPr id="3" name="Content Placeholder 2"/>
          <p:cNvSpPr>
            <a:spLocks noGrp="1"/>
          </p:cNvSpPr>
          <p:nvPr>
            <p:ph idx="1"/>
          </p:nvPr>
        </p:nvSpPr>
        <p:spPr>
          <a:xfrm>
            <a:off x="6096000" y="2246243"/>
            <a:ext cx="5410200" cy="4027976"/>
          </a:xfrm>
        </p:spPr>
        <p:txBody>
          <a:bodyPr>
            <a:noAutofit/>
          </a:bodyPr>
          <a:lstStyle/>
          <a:p>
            <a:r>
              <a:rPr lang="en-US" sz="3200" b="1" baseline="30000" dirty="0"/>
              <a:t>10 </a:t>
            </a:r>
            <a:r>
              <a:rPr lang="en-US" sz="3200" dirty="0"/>
              <a:t>For he that is entered into his rest, he also hath ceased from his own works, as God did from his.</a:t>
            </a:r>
          </a:p>
          <a:p>
            <a:r>
              <a:rPr lang="en-US" sz="3200" b="1" baseline="30000" dirty="0"/>
              <a:t>11 </a:t>
            </a:r>
            <a:r>
              <a:rPr lang="en-US" sz="3200" dirty="0"/>
              <a:t>Let us </a:t>
            </a:r>
            <a:r>
              <a:rPr lang="en-US" sz="3200" dirty="0" err="1"/>
              <a:t>labour</a:t>
            </a:r>
            <a:r>
              <a:rPr lang="en-US" sz="3200" dirty="0"/>
              <a:t> therefore to enter into that rest, lest any man fall after the same example of unbelief.</a:t>
            </a:r>
          </a:p>
        </p:txBody>
      </p:sp>
      <p:pic>
        <p:nvPicPr>
          <p:cNvPr id="60418" name="Picture 2" descr="Our Longing Back to the Garden of Eden | Where Is the Garden of Ed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122" y="2460644"/>
            <a:ext cx="5600698"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363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990" y="99392"/>
            <a:ext cx="10078279" cy="4059936"/>
          </a:xfrm>
        </p:spPr>
        <p:txBody>
          <a:bodyPr>
            <a:noAutofit/>
          </a:bodyPr>
          <a:lstStyle/>
          <a:p>
            <a:r>
              <a:rPr lang="en-US" sz="4400" dirty="0"/>
              <a:t>The symbol, mark, of God’s authority and power is His holy Sabbath day.  When we enter God’s rest (receive salvation), we should keep His seventh-day Sabbath holy as a symbol, or mark, of salvation. </a:t>
            </a:r>
          </a:p>
        </p:txBody>
      </p:sp>
      <p:sp>
        <p:nvSpPr>
          <p:cNvPr id="3" name="Text Placeholder 2"/>
          <p:cNvSpPr>
            <a:spLocks noGrp="1"/>
          </p:cNvSpPr>
          <p:nvPr>
            <p:ph type="body" idx="1"/>
          </p:nvPr>
        </p:nvSpPr>
        <p:spPr>
          <a:xfrm>
            <a:off x="1789111" y="4533039"/>
            <a:ext cx="9796602" cy="1685544"/>
          </a:xfrm>
        </p:spPr>
        <p:txBody>
          <a:bodyPr>
            <a:noAutofit/>
          </a:bodyPr>
          <a:lstStyle/>
          <a:p>
            <a:r>
              <a:rPr lang="en-US" sz="3600" dirty="0"/>
              <a:t>True Sabbath keeping signifies that a person has surrendered his life to Jesus Christ and is willing to follow wherever Jesus leads. </a:t>
            </a:r>
            <a:endParaRPr lang="en-US" sz="3200" dirty="0"/>
          </a:p>
        </p:txBody>
      </p:sp>
    </p:spTree>
    <p:extLst>
      <p:ext uri="{BB962C8B-B14F-4D97-AF65-F5344CB8AC3E}">
        <p14:creationId xmlns:p14="http://schemas.microsoft.com/office/powerpoint/2010/main" val="99062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332" y="762928"/>
            <a:ext cx="10435043" cy="1163890"/>
          </a:xfrm>
        </p:spPr>
        <p:txBody>
          <a:bodyPr>
            <a:noAutofit/>
          </a:bodyPr>
          <a:lstStyle/>
          <a:p>
            <a:r>
              <a:rPr lang="en-US" sz="4400" dirty="0"/>
              <a:t>A Sabbath Promise</a:t>
            </a:r>
            <a:r>
              <a:rPr lang="en-US" sz="4400" dirty="0">
                <a:solidFill>
                  <a:srgbClr val="FFC000"/>
                </a:solidFill>
              </a:rPr>
              <a:t>: Isaiah 58:1, 13-14</a:t>
            </a:r>
          </a:p>
        </p:txBody>
      </p:sp>
      <p:sp>
        <p:nvSpPr>
          <p:cNvPr id="3" name="Content Placeholder 2"/>
          <p:cNvSpPr>
            <a:spLocks noGrp="1"/>
          </p:cNvSpPr>
          <p:nvPr>
            <p:ph idx="1"/>
          </p:nvPr>
        </p:nvSpPr>
        <p:spPr>
          <a:xfrm>
            <a:off x="6096000" y="2174895"/>
            <a:ext cx="4402629" cy="3702182"/>
          </a:xfrm>
        </p:spPr>
        <p:txBody>
          <a:bodyPr>
            <a:noAutofit/>
          </a:bodyPr>
          <a:lstStyle/>
          <a:p>
            <a:r>
              <a:rPr lang="en-US" sz="3600" b="1" dirty="0"/>
              <a:t>58 </a:t>
            </a:r>
            <a:r>
              <a:rPr lang="en-US" sz="3600" dirty="0"/>
              <a:t>Cry aloud, spare not, lift up thy voice like a trumpet, and shew my people their transgression, and the house of Jacob their sins.  </a:t>
            </a:r>
          </a:p>
        </p:txBody>
      </p:sp>
      <p:pic>
        <p:nvPicPr>
          <p:cNvPr id="69634" name="Picture 2" descr="Working With Two Consultants On One QMS Overhaul What Could Go Wro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171" y="2522765"/>
            <a:ext cx="5031468" cy="3354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17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663" y="694083"/>
            <a:ext cx="10435043" cy="1163890"/>
          </a:xfrm>
        </p:spPr>
        <p:txBody>
          <a:bodyPr>
            <a:noAutofit/>
          </a:bodyPr>
          <a:lstStyle/>
          <a:p>
            <a:r>
              <a:rPr lang="en-US" sz="4400" dirty="0"/>
              <a:t>A Sabbath Promise</a:t>
            </a:r>
            <a:r>
              <a:rPr lang="en-US" sz="4400" dirty="0">
                <a:solidFill>
                  <a:srgbClr val="FFC000"/>
                </a:solidFill>
              </a:rPr>
              <a:t>: Isaiah 58:1, 13-14</a:t>
            </a:r>
          </a:p>
        </p:txBody>
      </p:sp>
      <p:sp>
        <p:nvSpPr>
          <p:cNvPr id="3" name="Content Placeholder 2"/>
          <p:cNvSpPr>
            <a:spLocks noGrp="1"/>
          </p:cNvSpPr>
          <p:nvPr>
            <p:ph idx="1"/>
          </p:nvPr>
        </p:nvSpPr>
        <p:spPr>
          <a:xfrm>
            <a:off x="4837043" y="2237721"/>
            <a:ext cx="6172200" cy="4627756"/>
          </a:xfrm>
        </p:spPr>
        <p:txBody>
          <a:bodyPr>
            <a:noAutofit/>
          </a:bodyPr>
          <a:lstStyle/>
          <a:p>
            <a:r>
              <a:rPr lang="en-US" sz="3200" b="1" baseline="30000" dirty="0"/>
              <a:t>13 </a:t>
            </a:r>
            <a:r>
              <a:rPr lang="en-US" sz="3200" dirty="0"/>
              <a:t>If thou turn away thy foot from the </a:t>
            </a:r>
            <a:r>
              <a:rPr lang="en-US" sz="3200" dirty="0" err="1"/>
              <a:t>sabbath</a:t>
            </a:r>
            <a:r>
              <a:rPr lang="en-US" sz="3200" dirty="0"/>
              <a:t>, from doing thy pleasure on my holy day; and call the </a:t>
            </a:r>
            <a:r>
              <a:rPr lang="en-US" sz="3200" dirty="0" err="1"/>
              <a:t>sabbath</a:t>
            </a:r>
            <a:r>
              <a:rPr lang="en-US" sz="3200" dirty="0"/>
              <a:t> a delight, the holy of the </a:t>
            </a:r>
            <a:r>
              <a:rPr lang="en-US" sz="3200" cap="small" dirty="0"/>
              <a:t>Lord</a:t>
            </a:r>
            <a:r>
              <a:rPr lang="en-US" sz="3200" dirty="0"/>
              <a:t>, </a:t>
            </a:r>
            <a:r>
              <a:rPr lang="en-US" sz="3200" dirty="0" err="1"/>
              <a:t>honourable</a:t>
            </a:r>
            <a:r>
              <a:rPr lang="en-US" sz="3200" dirty="0"/>
              <a:t>; and shalt </a:t>
            </a:r>
            <a:r>
              <a:rPr lang="en-US" sz="3200" dirty="0" err="1"/>
              <a:t>honour</a:t>
            </a:r>
            <a:r>
              <a:rPr lang="en-US" sz="3200" dirty="0"/>
              <a:t> him, not doing thine own ways, nor finding thine own pleasure, nor speaking thine own words:</a:t>
            </a:r>
          </a:p>
        </p:txBody>
      </p:sp>
      <p:pic>
        <p:nvPicPr>
          <p:cNvPr id="68610" name="Picture 2" descr="Quotes About Pictures Of The Sabbath. Quotes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859" y="2181519"/>
            <a:ext cx="451485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27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079" y="640783"/>
            <a:ext cx="10435043" cy="1163890"/>
          </a:xfrm>
        </p:spPr>
        <p:txBody>
          <a:bodyPr>
            <a:noAutofit/>
          </a:bodyPr>
          <a:lstStyle/>
          <a:p>
            <a:r>
              <a:rPr lang="en-US" sz="4400" dirty="0"/>
              <a:t>A Sabbath Promise</a:t>
            </a:r>
            <a:r>
              <a:rPr lang="en-US" sz="4400" dirty="0">
                <a:solidFill>
                  <a:srgbClr val="FFC000"/>
                </a:solidFill>
              </a:rPr>
              <a:t>: Isaiah 58:1, 13-14</a:t>
            </a:r>
          </a:p>
        </p:txBody>
      </p:sp>
      <p:sp>
        <p:nvSpPr>
          <p:cNvPr id="3" name="Content Placeholder 2"/>
          <p:cNvSpPr>
            <a:spLocks noGrp="1"/>
          </p:cNvSpPr>
          <p:nvPr>
            <p:ph idx="1"/>
          </p:nvPr>
        </p:nvSpPr>
        <p:spPr>
          <a:xfrm>
            <a:off x="5562600" y="2153359"/>
            <a:ext cx="4876800" cy="4627756"/>
          </a:xfrm>
        </p:spPr>
        <p:txBody>
          <a:bodyPr>
            <a:noAutofit/>
          </a:bodyPr>
          <a:lstStyle/>
          <a:p>
            <a:r>
              <a:rPr lang="en-US" sz="3200" b="1" baseline="30000" dirty="0"/>
              <a:t>14 </a:t>
            </a:r>
            <a:r>
              <a:rPr lang="en-US" sz="3200" dirty="0"/>
              <a:t>Then shalt thou delight thyself in the </a:t>
            </a:r>
            <a:r>
              <a:rPr lang="en-US" sz="3200" cap="small" dirty="0"/>
              <a:t>Lord</a:t>
            </a:r>
            <a:r>
              <a:rPr lang="en-US" sz="3200" dirty="0"/>
              <a:t>; and I will cause thee to ride upon the high places of the earth, and feed thee with the heritage of Jacob thy father: for the mouth of the </a:t>
            </a:r>
            <a:r>
              <a:rPr lang="en-US" sz="3200" cap="small" dirty="0"/>
              <a:t>Lord</a:t>
            </a:r>
            <a:r>
              <a:rPr lang="en-US" sz="3200" dirty="0"/>
              <a:t> hath spoken it.</a:t>
            </a:r>
          </a:p>
          <a:p>
            <a:endParaRPr lang="en-US" sz="3200" dirty="0"/>
          </a:p>
        </p:txBody>
      </p:sp>
      <p:pic>
        <p:nvPicPr>
          <p:cNvPr id="70658" name="Picture 2" descr="High Places | The Whisper of God Blog"/>
          <p:cNvPicPr>
            <a:picLocks noChangeAspect="1" noChangeArrowheads="1"/>
          </p:cNvPicPr>
          <p:nvPr/>
        </p:nvPicPr>
        <p:blipFill rotWithShape="1">
          <a:blip r:embed="rId2">
            <a:extLst>
              <a:ext uri="{28A0092B-C50C-407E-A947-70E740481C1C}">
                <a14:useLocalDpi xmlns:a14="http://schemas.microsoft.com/office/drawing/2010/main" val="0"/>
              </a:ext>
            </a:extLst>
          </a:blip>
          <a:srcRect l="40250"/>
          <a:stretch/>
        </p:blipFill>
        <p:spPr bwMode="auto">
          <a:xfrm>
            <a:off x="418510" y="2245427"/>
            <a:ext cx="5144090" cy="4250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291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24" y="664910"/>
            <a:ext cx="10435043" cy="1163890"/>
          </a:xfrm>
        </p:spPr>
        <p:txBody>
          <a:bodyPr>
            <a:noAutofit/>
          </a:bodyPr>
          <a:lstStyle/>
          <a:p>
            <a:r>
              <a:rPr lang="en-US" sz="4400" dirty="0"/>
              <a:t>An End-Time Appeal</a:t>
            </a:r>
            <a:r>
              <a:rPr lang="en-US" sz="4400" dirty="0">
                <a:solidFill>
                  <a:srgbClr val="FFC000"/>
                </a:solidFill>
              </a:rPr>
              <a:t>: Revelation 3:14-22</a:t>
            </a:r>
          </a:p>
        </p:txBody>
      </p:sp>
      <p:sp>
        <p:nvSpPr>
          <p:cNvPr id="3" name="Content Placeholder 2"/>
          <p:cNvSpPr>
            <a:spLocks noGrp="1"/>
          </p:cNvSpPr>
          <p:nvPr>
            <p:ph idx="1"/>
          </p:nvPr>
        </p:nvSpPr>
        <p:spPr>
          <a:xfrm>
            <a:off x="3853070" y="2024150"/>
            <a:ext cx="6553200" cy="4627756"/>
          </a:xfrm>
        </p:spPr>
        <p:txBody>
          <a:bodyPr>
            <a:noAutofit/>
          </a:bodyPr>
          <a:lstStyle/>
          <a:p>
            <a:r>
              <a:rPr lang="en-US" sz="3200" b="1" baseline="30000" dirty="0"/>
              <a:t>14 </a:t>
            </a:r>
            <a:r>
              <a:rPr lang="en-US" sz="3200" dirty="0"/>
              <a:t>And unto the angel of the church of the </a:t>
            </a:r>
            <a:r>
              <a:rPr lang="en-US" sz="3200" dirty="0" err="1"/>
              <a:t>Laodiceans</a:t>
            </a:r>
            <a:r>
              <a:rPr lang="en-US" sz="3200" dirty="0"/>
              <a:t> write; These things </a:t>
            </a:r>
            <a:r>
              <a:rPr lang="en-US" sz="3200" dirty="0" err="1"/>
              <a:t>saith</a:t>
            </a:r>
            <a:r>
              <a:rPr lang="en-US" sz="3200" dirty="0"/>
              <a:t> the Amen, the faithful and true witness, </a:t>
            </a:r>
            <a:r>
              <a:rPr lang="en-US" sz="3200" dirty="0">
                <a:solidFill>
                  <a:srgbClr val="FFC000"/>
                </a:solidFill>
              </a:rPr>
              <a:t>the beginning of the creation of God;</a:t>
            </a:r>
          </a:p>
          <a:p>
            <a:r>
              <a:rPr lang="en-US" sz="3200" b="1" baseline="30000" dirty="0"/>
              <a:t>15 </a:t>
            </a:r>
            <a:r>
              <a:rPr lang="en-US" sz="3200" dirty="0"/>
              <a:t>I know thy works, that thou art neither cold nor hot: I would thou wert cold or hot.</a:t>
            </a:r>
          </a:p>
        </p:txBody>
      </p:sp>
      <p:pic>
        <p:nvPicPr>
          <p:cNvPr id="63490" name="Picture 2" descr="Roman Temple at Laodicea on the Lycus, Turkey (Illustration) - Ancient ..."/>
          <p:cNvPicPr>
            <a:picLocks noChangeAspect="1" noChangeArrowheads="1"/>
          </p:cNvPicPr>
          <p:nvPr/>
        </p:nvPicPr>
        <p:blipFill rotWithShape="1">
          <a:blip r:embed="rId2">
            <a:extLst>
              <a:ext uri="{28A0092B-C50C-407E-A947-70E740481C1C}">
                <a14:useLocalDpi xmlns:a14="http://schemas.microsoft.com/office/drawing/2010/main" val="0"/>
              </a:ext>
            </a:extLst>
          </a:blip>
          <a:srcRect l="13143" r="29053"/>
          <a:stretch/>
        </p:blipFill>
        <p:spPr bwMode="auto">
          <a:xfrm>
            <a:off x="566531" y="2286000"/>
            <a:ext cx="300161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84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63" y="696184"/>
            <a:ext cx="10435043" cy="1163890"/>
          </a:xfrm>
        </p:spPr>
        <p:txBody>
          <a:bodyPr>
            <a:noAutofit/>
          </a:bodyPr>
          <a:lstStyle/>
          <a:p>
            <a:r>
              <a:rPr lang="en-US" sz="4400" dirty="0"/>
              <a:t>An End-Time Appeal</a:t>
            </a:r>
            <a:r>
              <a:rPr lang="en-US" sz="4400" dirty="0">
                <a:solidFill>
                  <a:srgbClr val="FFC000"/>
                </a:solidFill>
              </a:rPr>
              <a:t>: Revelation 3:16-22</a:t>
            </a:r>
          </a:p>
        </p:txBody>
      </p:sp>
      <p:sp>
        <p:nvSpPr>
          <p:cNvPr id="3" name="Content Placeholder 2"/>
          <p:cNvSpPr>
            <a:spLocks noGrp="1"/>
          </p:cNvSpPr>
          <p:nvPr>
            <p:ph idx="1"/>
          </p:nvPr>
        </p:nvSpPr>
        <p:spPr>
          <a:xfrm>
            <a:off x="4174435" y="2196547"/>
            <a:ext cx="7331765" cy="4077671"/>
          </a:xfrm>
        </p:spPr>
        <p:txBody>
          <a:bodyPr>
            <a:noAutofit/>
          </a:bodyPr>
          <a:lstStyle/>
          <a:p>
            <a:r>
              <a:rPr lang="en-US" sz="3200" b="1" baseline="30000" dirty="0"/>
              <a:t>16 </a:t>
            </a:r>
            <a:r>
              <a:rPr lang="en-US" sz="3200" dirty="0"/>
              <a:t>So then because thou art lukewarm, and neither cold nor hot, I will </a:t>
            </a:r>
            <a:r>
              <a:rPr lang="en-US" sz="3200" dirty="0" err="1"/>
              <a:t>spue</a:t>
            </a:r>
            <a:r>
              <a:rPr lang="en-US" sz="3200" dirty="0"/>
              <a:t> thee out of my mouth.</a:t>
            </a:r>
          </a:p>
          <a:p>
            <a:r>
              <a:rPr lang="en-US" sz="3200" b="1" baseline="30000" dirty="0"/>
              <a:t>17 </a:t>
            </a:r>
            <a:r>
              <a:rPr lang="en-US" sz="3200" dirty="0"/>
              <a:t>Because thou </a:t>
            </a:r>
            <a:r>
              <a:rPr lang="en-US" sz="3200" dirty="0" err="1"/>
              <a:t>sayest</a:t>
            </a:r>
            <a:r>
              <a:rPr lang="en-US" sz="3200" dirty="0"/>
              <a:t>, I am rich, and increased with goods, and have need of nothing; and </a:t>
            </a:r>
            <a:r>
              <a:rPr lang="en-US" sz="3200" dirty="0" err="1"/>
              <a:t>knowest</a:t>
            </a:r>
            <a:r>
              <a:rPr lang="en-US" sz="3200" dirty="0"/>
              <a:t> not that thou art wretched, and miserable, and poor, and blind, and naked:</a:t>
            </a:r>
          </a:p>
        </p:txBody>
      </p:sp>
      <p:pic>
        <p:nvPicPr>
          <p:cNvPr id="64516" name="Picture 4" descr="Revelation 3:16 | Christianity - In - Vog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817" y="2196548"/>
            <a:ext cx="3674913" cy="3674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568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063" y="713232"/>
            <a:ext cx="10435043" cy="1163890"/>
          </a:xfrm>
        </p:spPr>
        <p:txBody>
          <a:bodyPr>
            <a:noAutofit/>
          </a:bodyPr>
          <a:lstStyle/>
          <a:p>
            <a:r>
              <a:rPr lang="en-US" sz="4400" dirty="0"/>
              <a:t>An End-Time Appeal</a:t>
            </a:r>
            <a:r>
              <a:rPr lang="en-US" sz="4400" dirty="0">
                <a:solidFill>
                  <a:srgbClr val="FFC000"/>
                </a:solidFill>
              </a:rPr>
              <a:t>: Revelation 3:18-22</a:t>
            </a:r>
          </a:p>
        </p:txBody>
      </p:sp>
      <p:sp>
        <p:nvSpPr>
          <p:cNvPr id="3" name="Content Placeholder 2"/>
          <p:cNvSpPr>
            <a:spLocks noGrp="1"/>
          </p:cNvSpPr>
          <p:nvPr>
            <p:ph idx="1"/>
          </p:nvPr>
        </p:nvSpPr>
        <p:spPr>
          <a:xfrm>
            <a:off x="4303643" y="2044028"/>
            <a:ext cx="6162261" cy="4627756"/>
          </a:xfrm>
        </p:spPr>
        <p:txBody>
          <a:bodyPr>
            <a:noAutofit/>
          </a:bodyPr>
          <a:lstStyle/>
          <a:p>
            <a:r>
              <a:rPr lang="en-US" sz="3200" b="1" baseline="30000" dirty="0"/>
              <a:t>18 </a:t>
            </a:r>
            <a:r>
              <a:rPr lang="en-US" sz="3200" dirty="0"/>
              <a:t>I counsel thee to buy of me gold tried in the fire, that thou </a:t>
            </a:r>
            <a:r>
              <a:rPr lang="en-US" sz="3200" dirty="0" err="1"/>
              <a:t>mayest</a:t>
            </a:r>
            <a:r>
              <a:rPr lang="en-US" sz="3200" dirty="0"/>
              <a:t> be rich; and white raiment, that thou </a:t>
            </a:r>
            <a:r>
              <a:rPr lang="en-US" sz="3200" dirty="0" err="1"/>
              <a:t>mayest</a:t>
            </a:r>
            <a:r>
              <a:rPr lang="en-US" sz="3200" dirty="0"/>
              <a:t> be clothed, and that the shame of thy nakedness do not appear; and anoint thine eyes with </a:t>
            </a:r>
            <a:r>
              <a:rPr lang="en-US" sz="3200" dirty="0" err="1"/>
              <a:t>eyesalve</a:t>
            </a:r>
            <a:r>
              <a:rPr lang="en-US" sz="3200" dirty="0"/>
              <a:t>, that thou </a:t>
            </a:r>
            <a:r>
              <a:rPr lang="en-US" sz="3200" dirty="0" err="1"/>
              <a:t>mayest</a:t>
            </a:r>
            <a:r>
              <a:rPr lang="en-US" sz="3200" dirty="0"/>
              <a:t> see.</a:t>
            </a:r>
          </a:p>
        </p:txBody>
      </p:sp>
      <p:pic>
        <p:nvPicPr>
          <p:cNvPr id="65538" name="Picture 2" descr="Gold Tested In Fire - Broken Door Ministries"/>
          <p:cNvPicPr>
            <a:picLocks noChangeAspect="1" noChangeArrowheads="1"/>
          </p:cNvPicPr>
          <p:nvPr/>
        </p:nvPicPr>
        <p:blipFill rotWithShape="1">
          <a:blip r:embed="rId2">
            <a:extLst>
              <a:ext uri="{28A0092B-C50C-407E-A947-70E740481C1C}">
                <a14:useLocalDpi xmlns:a14="http://schemas.microsoft.com/office/drawing/2010/main" val="0"/>
              </a:ext>
            </a:extLst>
          </a:blip>
          <a:srcRect l="20092" r="11331"/>
          <a:stretch/>
        </p:blipFill>
        <p:spPr bwMode="auto">
          <a:xfrm>
            <a:off x="775252" y="2501347"/>
            <a:ext cx="3448878" cy="335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5818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1:6-21</a:t>
            </a:r>
          </a:p>
        </p:txBody>
      </p:sp>
      <p:sp>
        <p:nvSpPr>
          <p:cNvPr id="3" name="Content Placeholder 2">
            <a:extLst>
              <a:ext uri="{FF2B5EF4-FFF2-40B4-BE49-F238E27FC236}">
                <a16:creationId xmlns:a16="http://schemas.microsoft.com/office/drawing/2014/main" id="{19F3ED38-7731-7EA0-C3B9-60CB18BA7EFB}"/>
              </a:ext>
            </a:extLst>
          </p:cNvPr>
          <p:cNvSpPr>
            <a:spLocks noGrp="1"/>
          </p:cNvSpPr>
          <p:nvPr>
            <p:ph idx="1"/>
          </p:nvPr>
        </p:nvSpPr>
        <p:spPr>
          <a:xfrm>
            <a:off x="6997148" y="2336873"/>
            <a:ext cx="3297034" cy="4004292"/>
          </a:xfrm>
        </p:spPr>
        <p:txBody>
          <a:bodyPr>
            <a:normAutofit lnSpcReduction="10000"/>
          </a:bodyPr>
          <a:lstStyle/>
          <a:p>
            <a:pPr marL="0" indent="0">
              <a:buNone/>
            </a:pPr>
            <a:r>
              <a:rPr lang="en-US" sz="3600" dirty="0"/>
              <a:t>6 And to knowledge temperance; and to temperance patience; and to patience godliness;</a:t>
            </a:r>
          </a:p>
        </p:txBody>
      </p:sp>
      <p:pic>
        <p:nvPicPr>
          <p:cNvPr id="7172" name="Picture 4" descr="Bunker Hill Community Church The Goal of Holiness - Bunker Hill Community  Church">
            <a:extLst>
              <a:ext uri="{FF2B5EF4-FFF2-40B4-BE49-F238E27FC236}">
                <a16:creationId xmlns:a16="http://schemas.microsoft.com/office/drawing/2014/main" id="{70D5CC3C-1422-FA01-75B8-FD173734C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281" y="2336873"/>
            <a:ext cx="6076950" cy="3419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374529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758" y="842441"/>
            <a:ext cx="10435043" cy="1163890"/>
          </a:xfrm>
        </p:spPr>
        <p:txBody>
          <a:bodyPr>
            <a:noAutofit/>
          </a:bodyPr>
          <a:lstStyle/>
          <a:p>
            <a:r>
              <a:rPr lang="en-US" sz="4400" dirty="0"/>
              <a:t>An End-Time Appeal</a:t>
            </a:r>
            <a:r>
              <a:rPr lang="en-US" sz="4400" dirty="0">
                <a:solidFill>
                  <a:srgbClr val="FFC000"/>
                </a:solidFill>
              </a:rPr>
              <a:t>: Revelation 3:19-22</a:t>
            </a:r>
          </a:p>
        </p:txBody>
      </p:sp>
      <p:sp>
        <p:nvSpPr>
          <p:cNvPr id="3" name="Content Placeholder 2"/>
          <p:cNvSpPr>
            <a:spLocks noGrp="1"/>
          </p:cNvSpPr>
          <p:nvPr>
            <p:ph idx="1"/>
          </p:nvPr>
        </p:nvSpPr>
        <p:spPr>
          <a:xfrm>
            <a:off x="4280451" y="2171864"/>
            <a:ext cx="6135757" cy="4627756"/>
          </a:xfrm>
        </p:spPr>
        <p:txBody>
          <a:bodyPr>
            <a:noAutofit/>
          </a:bodyPr>
          <a:lstStyle/>
          <a:p>
            <a:r>
              <a:rPr lang="en-US" sz="3200" b="1" baseline="30000" dirty="0"/>
              <a:t>19 </a:t>
            </a:r>
            <a:r>
              <a:rPr lang="en-US" sz="3200" dirty="0"/>
              <a:t>As many as I love, I rebuke and chasten: be zealous therefore, and repent.</a:t>
            </a:r>
          </a:p>
          <a:p>
            <a:r>
              <a:rPr lang="en-US" sz="3200" b="1" baseline="30000" dirty="0"/>
              <a:t>20 </a:t>
            </a:r>
            <a:r>
              <a:rPr lang="en-US" sz="3200" dirty="0"/>
              <a:t>Behold, I stand at the door, and knock: if any man hear my voice, and open the door, I will come in to him, and will sup with him, and he with me.</a:t>
            </a:r>
          </a:p>
        </p:txBody>
      </p:sp>
      <p:pic>
        <p:nvPicPr>
          <p:cNvPr id="66562" name="Picture 2" descr="Pin on Sacred 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148" y="2133481"/>
            <a:ext cx="3657600" cy="435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34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15" y="762928"/>
            <a:ext cx="10435043" cy="1163890"/>
          </a:xfrm>
        </p:spPr>
        <p:txBody>
          <a:bodyPr>
            <a:noAutofit/>
          </a:bodyPr>
          <a:lstStyle/>
          <a:p>
            <a:r>
              <a:rPr lang="en-US" sz="4400" dirty="0"/>
              <a:t>An End-Time Appeal</a:t>
            </a:r>
            <a:r>
              <a:rPr lang="en-US" sz="4400" dirty="0">
                <a:solidFill>
                  <a:srgbClr val="FFC000"/>
                </a:solidFill>
              </a:rPr>
              <a:t>: Revelation 3:21-22</a:t>
            </a:r>
          </a:p>
        </p:txBody>
      </p:sp>
      <p:sp>
        <p:nvSpPr>
          <p:cNvPr id="3" name="Content Placeholder 2"/>
          <p:cNvSpPr>
            <a:spLocks noGrp="1"/>
          </p:cNvSpPr>
          <p:nvPr>
            <p:ph idx="1"/>
          </p:nvPr>
        </p:nvSpPr>
        <p:spPr>
          <a:xfrm>
            <a:off x="3915473" y="2126973"/>
            <a:ext cx="6527240" cy="4127367"/>
          </a:xfrm>
        </p:spPr>
        <p:txBody>
          <a:bodyPr>
            <a:noAutofit/>
          </a:bodyPr>
          <a:lstStyle/>
          <a:p>
            <a:r>
              <a:rPr lang="en-US" sz="3200" b="1" baseline="30000" dirty="0"/>
              <a:t>21 </a:t>
            </a:r>
            <a:r>
              <a:rPr lang="en-US" sz="3200" dirty="0"/>
              <a:t>To him that </a:t>
            </a:r>
            <a:r>
              <a:rPr lang="en-US" sz="3200" dirty="0" err="1"/>
              <a:t>overcometh</a:t>
            </a:r>
            <a:r>
              <a:rPr lang="en-US" sz="3200" dirty="0"/>
              <a:t> will I grant to sit with me in my throne, even as I also overcame, and am set down with my Father in his throne.</a:t>
            </a:r>
          </a:p>
          <a:p>
            <a:r>
              <a:rPr lang="en-US" sz="3200" b="1" baseline="30000" dirty="0"/>
              <a:t>22 </a:t>
            </a:r>
            <a:r>
              <a:rPr lang="en-US" sz="3200" dirty="0"/>
              <a:t>He that hath an ear, let him hear what the Spirit </a:t>
            </a:r>
            <a:r>
              <a:rPr lang="en-US" sz="3200" dirty="0" err="1"/>
              <a:t>saith</a:t>
            </a:r>
            <a:r>
              <a:rPr lang="en-US" sz="3200" dirty="0"/>
              <a:t> unto the churches.</a:t>
            </a:r>
          </a:p>
        </p:txBody>
      </p:sp>
      <p:pic>
        <p:nvPicPr>
          <p:cNvPr id="67586" name="Picture 2" descr="Spirituality, Dreams and Prophecy: July 2014"/>
          <p:cNvPicPr>
            <a:picLocks noChangeAspect="1" noChangeArrowheads="1"/>
          </p:cNvPicPr>
          <p:nvPr/>
        </p:nvPicPr>
        <p:blipFill rotWithShape="1">
          <a:blip r:embed="rId2">
            <a:extLst>
              <a:ext uri="{28A0092B-C50C-407E-A947-70E740481C1C}">
                <a14:useLocalDpi xmlns:a14="http://schemas.microsoft.com/office/drawing/2010/main" val="0"/>
              </a:ext>
            </a:extLst>
          </a:blip>
          <a:srcRect l="15037" r="20241" b="4312"/>
          <a:stretch/>
        </p:blipFill>
        <p:spPr bwMode="auto">
          <a:xfrm>
            <a:off x="745434" y="2395330"/>
            <a:ext cx="2922104" cy="3235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175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F30CF-07DD-6CF8-0463-57BCE535137E}"/>
              </a:ext>
            </a:extLst>
          </p:cNvPr>
          <p:cNvSpPr>
            <a:spLocks noGrp="1"/>
          </p:cNvSpPr>
          <p:nvPr>
            <p:ph type="title"/>
          </p:nvPr>
        </p:nvSpPr>
        <p:spPr>
          <a:xfrm>
            <a:off x="680322" y="318052"/>
            <a:ext cx="9613858" cy="4164496"/>
          </a:xfrm>
        </p:spPr>
        <p:txBody>
          <a:bodyPr>
            <a:normAutofit/>
          </a:bodyPr>
          <a:lstStyle/>
          <a:p>
            <a:r>
              <a:rPr lang="en-US" sz="4000" dirty="0"/>
              <a:t>The message to the Church of Laodicea is an appeal to all of us!  It pleads with us to make a choice.  Any choice, apparently, is better than apathy.  And this appeal comes from (among other titles) the “beginning of the Creation of God.” </a:t>
            </a:r>
          </a:p>
        </p:txBody>
      </p:sp>
      <p:sp>
        <p:nvSpPr>
          <p:cNvPr id="3" name="Text Placeholder 2">
            <a:extLst>
              <a:ext uri="{FF2B5EF4-FFF2-40B4-BE49-F238E27FC236}">
                <a16:creationId xmlns:a16="http://schemas.microsoft.com/office/drawing/2014/main" id="{6902469C-A4AD-44AA-274E-2A4D00FE81D7}"/>
              </a:ext>
            </a:extLst>
          </p:cNvPr>
          <p:cNvSpPr>
            <a:spLocks noGrp="1"/>
          </p:cNvSpPr>
          <p:nvPr>
            <p:ph type="body" sz="half" idx="2"/>
          </p:nvPr>
        </p:nvSpPr>
        <p:spPr/>
        <p:txBody>
          <a:bodyPr>
            <a:normAutofit lnSpcReduction="10000"/>
          </a:bodyPr>
          <a:lstStyle/>
          <a:p>
            <a:r>
              <a:rPr lang="en-US" sz="4000" dirty="0"/>
              <a:t>It’s an appeal from our Creator, just as we’ve seen in Revelation 14!  </a:t>
            </a:r>
            <a:endParaRPr lang="en-US" sz="3600" dirty="0"/>
          </a:p>
        </p:txBody>
      </p:sp>
    </p:spTree>
    <p:extLst>
      <p:ext uri="{BB962C8B-B14F-4D97-AF65-F5344CB8AC3E}">
        <p14:creationId xmlns:p14="http://schemas.microsoft.com/office/powerpoint/2010/main" val="386639868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1E65B-41AB-4ABE-BA55-3B5D5B90AB47}"/>
              </a:ext>
            </a:extLst>
          </p:cNvPr>
          <p:cNvSpPr>
            <a:spLocks noGrp="1"/>
          </p:cNvSpPr>
          <p:nvPr>
            <p:ph type="title"/>
          </p:nvPr>
        </p:nvSpPr>
        <p:spPr/>
        <p:txBody>
          <a:bodyPr>
            <a:normAutofit/>
          </a:bodyPr>
          <a:lstStyle/>
          <a:p>
            <a:r>
              <a:rPr lang="en-US" sz="6000" dirty="0"/>
              <a:t>A storm is coming, relentless in its fury. Are we prepared to meet it?</a:t>
            </a:r>
          </a:p>
        </p:txBody>
      </p:sp>
      <p:sp>
        <p:nvSpPr>
          <p:cNvPr id="3" name="Text Placeholder 2">
            <a:extLst>
              <a:ext uri="{FF2B5EF4-FFF2-40B4-BE49-F238E27FC236}">
                <a16:creationId xmlns:a16="http://schemas.microsoft.com/office/drawing/2014/main" id="{20F6AF2C-751D-3D0F-1EF5-62216437D430}"/>
              </a:ext>
            </a:extLst>
          </p:cNvPr>
          <p:cNvSpPr>
            <a:spLocks noGrp="1"/>
          </p:cNvSpPr>
          <p:nvPr>
            <p:ph type="body" sz="half" idx="13"/>
          </p:nvPr>
        </p:nvSpPr>
        <p:spPr>
          <a:xfrm>
            <a:off x="556592" y="3653379"/>
            <a:ext cx="9002276" cy="548968"/>
          </a:xfrm>
        </p:spPr>
        <p:txBody>
          <a:bodyPr>
            <a:normAutofit/>
          </a:bodyPr>
          <a:lstStyle/>
          <a:p>
            <a:r>
              <a:rPr lang="en-US" sz="3200" dirty="0"/>
              <a:t>Testimonies for the Church, vol, 8, p. 315</a:t>
            </a:r>
          </a:p>
        </p:txBody>
      </p:sp>
      <p:sp>
        <p:nvSpPr>
          <p:cNvPr id="4" name="Text Placeholder 3">
            <a:extLst>
              <a:ext uri="{FF2B5EF4-FFF2-40B4-BE49-F238E27FC236}">
                <a16:creationId xmlns:a16="http://schemas.microsoft.com/office/drawing/2014/main" id="{033B5F1D-CFC4-5C44-FF51-3C0615B7EA74}"/>
              </a:ext>
            </a:extLst>
          </p:cNvPr>
          <p:cNvSpPr>
            <a:spLocks noGrp="1"/>
          </p:cNvSpPr>
          <p:nvPr>
            <p:ph type="body" sz="half" idx="2"/>
          </p:nvPr>
        </p:nvSpPr>
        <p:spPr/>
        <p:txBody>
          <a:bodyPr>
            <a:normAutofit/>
          </a:bodyPr>
          <a:lstStyle/>
          <a:p>
            <a:r>
              <a:rPr lang="en-US" sz="6600" b="1" dirty="0"/>
              <a:t>Ellen G. White</a:t>
            </a:r>
          </a:p>
        </p:txBody>
      </p:sp>
    </p:spTree>
    <p:extLst>
      <p:ext uri="{BB962C8B-B14F-4D97-AF65-F5344CB8AC3E}">
        <p14:creationId xmlns:p14="http://schemas.microsoft.com/office/powerpoint/2010/main" val="35802414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0A159-C41B-E6F1-F004-5AC27771C804}"/>
              </a:ext>
            </a:extLst>
          </p:cNvPr>
          <p:cNvSpPr>
            <a:spLocks noGrp="1"/>
          </p:cNvSpPr>
          <p:nvPr>
            <p:ph type="ctrTitle"/>
          </p:nvPr>
        </p:nvSpPr>
        <p:spPr/>
        <p:txBody>
          <a:bodyPr/>
          <a:lstStyle/>
          <a:p>
            <a:r>
              <a:rPr lang="en-US" sz="6600" dirty="0"/>
              <a:t>THANK YOU!</a:t>
            </a:r>
          </a:p>
        </p:txBody>
      </p:sp>
      <p:sp>
        <p:nvSpPr>
          <p:cNvPr id="3" name="Subtitle 2">
            <a:extLst>
              <a:ext uri="{FF2B5EF4-FFF2-40B4-BE49-F238E27FC236}">
                <a16:creationId xmlns:a16="http://schemas.microsoft.com/office/drawing/2014/main" id="{BF2735C8-1C09-303F-F011-729B05643642}"/>
              </a:ext>
            </a:extLst>
          </p:cNvPr>
          <p:cNvSpPr>
            <a:spLocks noGrp="1"/>
          </p:cNvSpPr>
          <p:nvPr>
            <p:ph type="subTitle" idx="1"/>
          </p:nvPr>
        </p:nvSpPr>
        <p:spPr/>
        <p:txBody>
          <a:bodyPr>
            <a:normAutofit fontScale="92500"/>
          </a:bodyPr>
          <a:lstStyle/>
          <a:p>
            <a:r>
              <a:rPr lang="en-US" sz="6600" b="1" dirty="0"/>
              <a:t>And Happy </a:t>
            </a:r>
            <a:r>
              <a:rPr lang="en-US" sz="6600" b="1" dirty="0">
                <a:solidFill>
                  <a:srgbClr val="FFC000"/>
                </a:solidFill>
              </a:rPr>
              <a:t>SABBATH</a:t>
            </a:r>
            <a:r>
              <a:rPr lang="en-US" sz="6600" b="1" dirty="0"/>
              <a:t>!</a:t>
            </a:r>
          </a:p>
        </p:txBody>
      </p:sp>
    </p:spTree>
    <p:extLst>
      <p:ext uri="{BB962C8B-B14F-4D97-AF65-F5344CB8AC3E}">
        <p14:creationId xmlns:p14="http://schemas.microsoft.com/office/powerpoint/2010/main" val="2894010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AEB33-561F-FF78-C792-E80BAD02E4C2}"/>
              </a:ext>
            </a:extLst>
          </p:cNvPr>
          <p:cNvSpPr>
            <a:spLocks noGrp="1"/>
          </p:cNvSpPr>
          <p:nvPr>
            <p:ph type="title"/>
          </p:nvPr>
        </p:nvSpPr>
        <p:spPr/>
        <p:txBody>
          <a:bodyPr/>
          <a:lstStyle/>
          <a:p>
            <a:r>
              <a:rPr lang="en-US" dirty="0"/>
              <a:t>The Roadmap:  2 Peter 1:7-21</a:t>
            </a:r>
          </a:p>
        </p:txBody>
      </p:sp>
      <p:sp>
        <p:nvSpPr>
          <p:cNvPr id="4" name="Text Placeholder 3">
            <a:extLst>
              <a:ext uri="{FF2B5EF4-FFF2-40B4-BE49-F238E27FC236}">
                <a16:creationId xmlns:a16="http://schemas.microsoft.com/office/drawing/2014/main" id="{EFCC5194-4E65-3827-E088-77BF40BDDB27}"/>
              </a:ext>
            </a:extLst>
          </p:cNvPr>
          <p:cNvSpPr>
            <a:spLocks noGrp="1"/>
          </p:cNvSpPr>
          <p:nvPr>
            <p:ph type="body" sz="half" idx="2"/>
          </p:nvPr>
        </p:nvSpPr>
        <p:spPr>
          <a:xfrm>
            <a:off x="1198005" y="2370737"/>
            <a:ext cx="5689811" cy="3599317"/>
          </a:xfrm>
        </p:spPr>
        <p:txBody>
          <a:bodyPr>
            <a:normAutofit/>
          </a:bodyPr>
          <a:lstStyle/>
          <a:p>
            <a:r>
              <a:rPr lang="en-US" sz="4000" dirty="0"/>
              <a:t>7 And to godliness brotherly kindness; and to brotherly kindness charity.</a:t>
            </a:r>
          </a:p>
        </p:txBody>
      </p:sp>
      <p:pic>
        <p:nvPicPr>
          <p:cNvPr id="6148" name="Picture 4" descr="Add to your faith virtue, to virtue knowledge, to knowledge self-control,  to self control perseverance, to perseverance godliness, to godliness  brotherly kindness, and to brotherly kindness love. &quot; 2 Peter 1:5-7 'Whoever">
            <a:extLst>
              <a:ext uri="{FF2B5EF4-FFF2-40B4-BE49-F238E27FC236}">
                <a16:creationId xmlns:a16="http://schemas.microsoft.com/office/drawing/2014/main" id="{882B9027-4A09-EE34-F827-F69A3630E83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15090" y="2370737"/>
            <a:ext cx="2879090" cy="3598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979058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docProps/app.xml><?xml version="1.0" encoding="utf-8"?>
<Properties xmlns="http://schemas.openxmlformats.org/officeDocument/2006/extended-properties" xmlns:vt="http://schemas.openxmlformats.org/officeDocument/2006/docPropsVTypes">
  <Template>TM04033917[[fn=Berlin]]</Template>
  <TotalTime>200</TotalTime>
  <Words>4162</Words>
  <Application>Microsoft Office PowerPoint</Application>
  <PresentationFormat>Widescreen</PresentationFormat>
  <Paragraphs>192</Paragraphs>
  <Slides>84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84</vt:i4>
      </vt:variant>
    </vt:vector>
  </HeadingPairs>
  <TitlesOfParts>
    <vt:vector size="87" baseType="lpstr">
      <vt:lpstr>Arial</vt:lpstr>
      <vt:lpstr>Trebuchet MS</vt:lpstr>
      <vt:lpstr>Berlin</vt:lpstr>
      <vt:lpstr>Earth’s Closing Events</vt:lpstr>
      <vt:lpstr>A storm is coming, relentless in its fury. Are we prepared to meet it?</vt:lpstr>
      <vt:lpstr>The Roadmap:  2 Peter 1:1-21</vt:lpstr>
      <vt:lpstr>The Roadmap:  2 Peter 1:2-21</vt:lpstr>
      <vt:lpstr>The Roadmap:  2 Peter 1:3-21</vt:lpstr>
      <vt:lpstr>The Roadmap:  2 Peter 1:4-21</vt:lpstr>
      <vt:lpstr>The Roadmap:  2 Peter 1:5-21</vt:lpstr>
      <vt:lpstr>The Roadmap:  2 Peter 1:6-21</vt:lpstr>
      <vt:lpstr>The Roadmap:  2 Peter 1:7-21</vt:lpstr>
      <vt:lpstr>The Roadmap:  2 Peter 1:8-21</vt:lpstr>
      <vt:lpstr>The Roadmap:  2 Peter 1:9-21</vt:lpstr>
      <vt:lpstr>The Roadmap:  2 Peter 1:10-21</vt:lpstr>
      <vt:lpstr>The Roadmap:  2 Peter 1:11-21</vt:lpstr>
      <vt:lpstr>The Roadmap:  2 Peter 1:12-21</vt:lpstr>
      <vt:lpstr>The Roadmap:  2 Peter 1:13-21</vt:lpstr>
      <vt:lpstr>The Roadmap:  2 Peter 1:14-21</vt:lpstr>
      <vt:lpstr>The Roadmap:  2 Peter 1:15-21</vt:lpstr>
      <vt:lpstr>The Roadmap:  2 Peter 1:16-21</vt:lpstr>
      <vt:lpstr>The Roadmap:  2 Peter 1:17-21</vt:lpstr>
      <vt:lpstr>The Roadmap:  2 Peter 1:18-21</vt:lpstr>
      <vt:lpstr>The Roadmap:  2 Peter 1:19-21</vt:lpstr>
      <vt:lpstr>The Roadmap:  2 Peter 1:20-21</vt:lpstr>
      <vt:lpstr>The Roadmap:  2 Peter 1:21</vt:lpstr>
      <vt:lpstr>The WARNING:  Revelation 14:6-12</vt:lpstr>
      <vt:lpstr>The WARNING:  Revelation 14:7-12</vt:lpstr>
      <vt:lpstr>The WARNING:  Revelation 14:7-12</vt:lpstr>
      <vt:lpstr>The WARNING:  Revelation 14:7-12</vt:lpstr>
      <vt:lpstr>The WARNING:  Revelation 14:8-12</vt:lpstr>
      <vt:lpstr>The WARNING:  Revelation 14:9-12</vt:lpstr>
      <vt:lpstr>The WARNING:  Revelation 14:10-12</vt:lpstr>
      <vt:lpstr>The WARNING:  Revelation 14:11-12</vt:lpstr>
      <vt:lpstr>The WARNING:  Revelation 14:12</vt:lpstr>
      <vt:lpstr>Israel's Sign:  Genesis 17:9-11 </vt:lpstr>
      <vt:lpstr>It’s a little graphic as a sign, but it was meant to be!  It’s a bloody, graphic message to a very pragmatic desert people.  God is to be trusted, even (or maybe especially) over one’s own flesh.  </vt:lpstr>
      <vt:lpstr>Israel's Sign:  Deuteronomy 30:6</vt:lpstr>
      <vt:lpstr>It’s meant to be a sign of faith for the Jewish people.  But we sinful humans find odd ways to misinterpret God’s plainest words.  A sign of faith isn’t a replacement for faith itself</vt:lpstr>
      <vt:lpstr>Explaining Israel's Sign:  Romans 4:9-17</vt:lpstr>
      <vt:lpstr>Explaining Israel's Sign: Romans 4:10-12</vt:lpstr>
      <vt:lpstr>Explaining Israel's Sign: Romans 4:11-12</vt:lpstr>
      <vt:lpstr>Explaining Israel's Sign: Romans 4:12</vt:lpstr>
      <vt:lpstr>But the Jewish sign of dedication to God was passed over in favor of a new symbol!  </vt:lpstr>
      <vt:lpstr>The Seal of Baptism</vt:lpstr>
      <vt:lpstr>Spiritual Israel's Sign: Ephesians 1:9-14</vt:lpstr>
      <vt:lpstr>Spiritual Israel's Sign: Ephesians 1:11-14</vt:lpstr>
      <vt:lpstr>Spiritual Israel's Sign: Ephesians 1:13-14</vt:lpstr>
      <vt:lpstr>Notice how the seal of baptism always seems to be mentioned in connection with abandoning sin and self.  This is the same circumcision of the heart that Deuteronomy mentioned. </vt:lpstr>
      <vt:lpstr>PowerPoint Presentation</vt:lpstr>
      <vt:lpstr>The Final Seal:  Revelation 7:2-4</vt:lpstr>
      <vt:lpstr>The Final Seal:  Revelation 7:3-4</vt:lpstr>
      <vt:lpstr>The Final Seal:  Revelation 7:4</vt:lpstr>
      <vt:lpstr>Old Testament Echoes:  Ezekiel 9:1-6</vt:lpstr>
      <vt:lpstr>Old Testament Echoes:  Ezekiel 9:2-6</vt:lpstr>
      <vt:lpstr>Old Testament Echoes:  Ezekiel 9:3-6</vt:lpstr>
      <vt:lpstr>Old Testament Echoes:  Ezekiel 9:4-6</vt:lpstr>
      <vt:lpstr>Old Testament Echoes:  Ezekiel 9:5-6</vt:lpstr>
      <vt:lpstr>Old Testament Echoes:  Ezekiel 9:6</vt:lpstr>
      <vt:lpstr>The Seal of God: Revelation 14:1-5 </vt:lpstr>
      <vt:lpstr>The Seal of God: Revelation 14:2-5 </vt:lpstr>
      <vt:lpstr>The Seal of God: Revelation 14:3-5 </vt:lpstr>
      <vt:lpstr>The Seal of God: Revelation 14:4-5 </vt:lpstr>
      <vt:lpstr>The Seal of God: Revelation 14:5 </vt:lpstr>
      <vt:lpstr>This final seal is given to the 144,000 At the end of time. They have God’s name (or signature) written in their foreheads. </vt:lpstr>
      <vt:lpstr>The Seal of God: Exodus 31:12-17</vt:lpstr>
      <vt:lpstr>The Seal of God: Exodus 31:14-17</vt:lpstr>
      <vt:lpstr>The Seal of God: Exodus 31:15-17</vt:lpstr>
      <vt:lpstr>The Seal of God: Exodus 31:16-17</vt:lpstr>
      <vt:lpstr>The Seal of God: Exodus 31:17</vt:lpstr>
      <vt:lpstr>The Seal of God: Ezekiel 20:11-12</vt:lpstr>
      <vt:lpstr>The Seal of God: Hebrews 4:4-11</vt:lpstr>
      <vt:lpstr>The Seal of God: Hebrews 4:6-11</vt:lpstr>
      <vt:lpstr>The Seal of God: Hebrews 4:8-11</vt:lpstr>
      <vt:lpstr>The Seal of God: Hebrews 4:10-11</vt:lpstr>
      <vt:lpstr>The symbol, mark, of God’s authority and power is His holy Sabbath day.  When we enter God’s rest (receive salvation), we should keep His seventh-day Sabbath holy as a symbol, or mark, of salvation. </vt:lpstr>
      <vt:lpstr>A Sabbath Promise: Isaiah 58:1, 13-14</vt:lpstr>
      <vt:lpstr>A Sabbath Promise: Isaiah 58:1, 13-14</vt:lpstr>
      <vt:lpstr>A Sabbath Promise: Isaiah 58:1, 13-14</vt:lpstr>
      <vt:lpstr>An End-Time Appeal: Revelation 3:14-22</vt:lpstr>
      <vt:lpstr>An End-Time Appeal: Revelation 3:16-22</vt:lpstr>
      <vt:lpstr>An End-Time Appeal: Revelation 3:18-22</vt:lpstr>
      <vt:lpstr>An End-Time Appeal: Revelation 3:19-22</vt:lpstr>
      <vt:lpstr>An End-Time Appeal: Revelation 3:21-22</vt:lpstr>
      <vt:lpstr>The message to the Church of Laodicea is an appeal to all of us!  It pleads with us to make a choice.  Any choice, apparently, is better than apathy.  And this appeal comes from (among other titles) the “beginning of the Creation of God.” </vt:lpstr>
      <vt:lpstr>A storm is coming, relentless in its fury. Are we prepared to meet it?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dcterms:created xsi:type="dcterms:W3CDTF">2024-06-22T03:06:25Z</dcterms:created>
  <dcterms:modified xsi:type="dcterms:W3CDTF">2024-06-22T11:52:30Z</dcterms:modified>
</cp:coreProperties>
</file>